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707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futuristic_high_tech_ux_ui_design_briefing_scen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>
              <a:alpha val="62000"/>
            </a:srgbClr>
          </a:solidFill>
          <a:ln w="12700">
            <a:solidFill>
              <a:srgbClr val="07070C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292608"/>
            <a:ext cx="310896" cy="310896"/>
          </a:xfrm>
          <a:prstGeom prst="ellipse">
            <a:avLst/>
          </a:prstGeom>
          <a:solidFill>
            <a:srgbClr val="F4F0FF"/>
          </a:solidFill>
          <a:ln w="12700">
            <a:solidFill>
              <a:srgbClr val="F4F0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361188"/>
            <a:ext cx="2194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9B59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Jb</a:t>
            </a:r>
            <a:endParaRPr lang="en-US" sz="880" dirty="0"/>
          </a:p>
        </p:txBody>
      </p:sp>
      <p:sp>
        <p:nvSpPr>
          <p:cNvPr id="7" name="Text 4"/>
          <p:cNvSpPr/>
          <p:nvPr/>
        </p:nvSpPr>
        <p:spPr>
          <a:xfrm>
            <a:off x="896112" y="3200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948672" y="338328"/>
            <a:ext cx="168249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Презентация клиенту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76656" y="1078992"/>
            <a:ext cx="2057400" cy="329184"/>
          </a:xfrm>
          <a:prstGeom prst="roundRect">
            <a:avLst>
              <a:gd name="adj" fmla="val 44444"/>
            </a:avLst>
          </a:prstGeom>
          <a:solidFill>
            <a:srgbClr val="9B59FF">
              <a:alpha val="96000"/>
            </a:srgbClr>
          </a:solidFill>
          <a:ln w="12700">
            <a:solidFill>
              <a:srgbClr val="9B59FF">
                <a:alpha val="8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86384" y="1156716"/>
            <a:ext cx="183794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новая категория на сайте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658368" y="1481328"/>
            <a:ext cx="5303520" cy="1883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Создаём сайты,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которые продают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 работают с ИИ</a:t>
            </a:r>
            <a:endParaRPr lang="en-US" sz="3600" dirty="0"/>
          </a:p>
        </p:txBody>
      </p:sp>
      <p:sp>
        <p:nvSpPr>
          <p:cNvPr id="12" name="Text 9"/>
          <p:cNvSpPr/>
          <p:nvPr/>
        </p:nvSpPr>
        <p:spPr>
          <a:xfrm>
            <a:off x="685800" y="3547872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C9C2E8"/>
                </a:solidFill>
              </a:rPr>
              <a:t>Разрабатываем сайты под ваши цели: от посадочной страницы до сложного проекта с CRM, аналитикой, SEO и AI‑инструментами.</a:t>
            </a:r>
            <a:endParaRPr lang="en-US" sz="1580" dirty="0"/>
          </a:p>
        </p:txBody>
      </p:sp>
      <p:sp>
        <p:nvSpPr>
          <p:cNvPr id="13" name="Shape 10"/>
          <p:cNvSpPr/>
          <p:nvPr/>
        </p:nvSpPr>
        <p:spPr>
          <a:xfrm>
            <a:off x="694944" y="4617720"/>
            <a:ext cx="2926080" cy="530352"/>
          </a:xfrm>
          <a:prstGeom prst="roundRect">
            <a:avLst>
              <a:gd name="adj" fmla="val 31034"/>
            </a:avLst>
          </a:prstGeom>
          <a:solidFill>
            <a:srgbClr val="9B59FF"/>
          </a:solidFill>
          <a:ln w="12700">
            <a:solidFill>
              <a:srgbClr val="9B59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94944" y="4782312"/>
            <a:ext cx="292608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Обсудить сайт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1311128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1577C"/>
                </a:solidFill>
              </a:rPr>
              <a:t>01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292608"/>
            <a:ext cx="310896" cy="310896"/>
          </a:xfrm>
          <a:prstGeom prst="ellipse">
            <a:avLst/>
          </a:prstGeom>
          <a:solidFill>
            <a:srgbClr val="F4F0FF"/>
          </a:solidFill>
          <a:ln w="12700">
            <a:solidFill>
              <a:srgbClr val="F4F0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1188"/>
            <a:ext cx="2194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9B59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Jb</a:t>
            </a:r>
            <a:endParaRPr lang="en-US" sz="880" dirty="0"/>
          </a:p>
        </p:txBody>
      </p:sp>
      <p:sp>
        <p:nvSpPr>
          <p:cNvPr id="4" name="Text 2"/>
          <p:cNvSpPr/>
          <p:nvPr/>
        </p:nvSpPr>
        <p:spPr>
          <a:xfrm>
            <a:off x="896112" y="3200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9948672" y="338328"/>
            <a:ext cx="168249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 услуги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868680"/>
            <a:ext cx="66751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Сайт — это не просто страница в интернете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" y="2093976"/>
            <a:ext cx="66751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Он должен объяснять продукт, собирать заявки, усиливать рекламу и показывать понятный результат.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85800" y="2971800"/>
            <a:ext cx="3200400" cy="1143000"/>
          </a:xfrm>
          <a:prstGeom prst="roundRect">
            <a:avLst>
              <a:gd name="adj" fmla="val 9600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05256" y="3200400"/>
            <a:ext cx="2761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Упаковка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905256" y="3630168"/>
            <a:ext cx="27614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структура, оффер, тексты, доверие и правильные акценты</a:t>
            </a:r>
            <a:endParaRPr lang="en-US" sz="1190" dirty="0"/>
          </a:p>
        </p:txBody>
      </p:sp>
      <p:sp>
        <p:nvSpPr>
          <p:cNvPr id="11" name="Shape 9"/>
          <p:cNvSpPr/>
          <p:nvPr/>
        </p:nvSpPr>
        <p:spPr>
          <a:xfrm>
            <a:off x="4251960" y="2971800"/>
            <a:ext cx="3200400" cy="1143000"/>
          </a:xfrm>
          <a:prstGeom prst="roundRect">
            <a:avLst>
              <a:gd name="adj" fmla="val 9600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71416" y="3200400"/>
            <a:ext cx="2761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Продажи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4471416" y="3630168"/>
            <a:ext cx="27614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формы, квизы, мессенджеры, заявки и удобный путь клиента</a:t>
            </a:r>
            <a:endParaRPr lang="en-US" sz="1190" dirty="0"/>
          </a:p>
        </p:txBody>
      </p:sp>
      <p:sp>
        <p:nvSpPr>
          <p:cNvPr id="14" name="Shape 12"/>
          <p:cNvSpPr/>
          <p:nvPr/>
        </p:nvSpPr>
        <p:spPr>
          <a:xfrm>
            <a:off x="7818120" y="2971800"/>
            <a:ext cx="3200400" cy="1143000"/>
          </a:xfrm>
          <a:prstGeom prst="roundRect">
            <a:avLst>
              <a:gd name="adj" fmla="val 9600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37576" y="3200400"/>
            <a:ext cx="2761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Рост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8037576" y="3630168"/>
            <a:ext cx="27614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SEO, аналитика, рекламные связки и улучшение конверсии</a:t>
            </a:r>
            <a:endParaRPr lang="en-US" sz="1190" dirty="0"/>
          </a:p>
        </p:txBody>
      </p:sp>
      <p:sp>
        <p:nvSpPr>
          <p:cNvPr id="17" name="Text 15"/>
          <p:cNvSpPr/>
          <p:nvPr/>
        </p:nvSpPr>
        <p:spPr>
          <a:xfrm>
            <a:off x="1444752" y="4956048"/>
            <a:ext cx="9326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50" b="1" dirty="0">
                <a:solidFill>
                  <a:srgbClr val="FFFFFF"/>
                </a:solidFill>
              </a:rPr>
              <a:t>Главная задача: сделать сайт рабочим инструментом бизнеса, а не красивой витриной без заявок.</a:t>
            </a:r>
            <a:endParaRPr lang="en-US" sz="2050" dirty="0"/>
          </a:p>
        </p:txBody>
      </p:sp>
      <p:sp>
        <p:nvSpPr>
          <p:cNvPr id="18" name="Text 16"/>
          <p:cNvSpPr/>
          <p:nvPr/>
        </p:nvSpPr>
        <p:spPr>
          <a:xfrm>
            <a:off x="11311128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1577C"/>
                </a:solidFill>
              </a:rPr>
              <a:t>02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detail_futuristic_tech_infographic_ui_con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>
              <a:alpha val="56000"/>
            </a:srgbClr>
          </a:solidFill>
          <a:ln w="12700">
            <a:solidFill>
              <a:srgbClr val="07070C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292608"/>
            <a:ext cx="310896" cy="310896"/>
          </a:xfrm>
          <a:prstGeom prst="ellipse">
            <a:avLst/>
          </a:prstGeom>
          <a:solidFill>
            <a:srgbClr val="F4F0FF"/>
          </a:solidFill>
          <a:ln w="12700">
            <a:solidFill>
              <a:srgbClr val="F4F0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361188"/>
            <a:ext cx="2194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9B59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Jb</a:t>
            </a:r>
            <a:endParaRPr lang="en-US" sz="880" dirty="0"/>
          </a:p>
        </p:txBody>
      </p:sp>
      <p:sp>
        <p:nvSpPr>
          <p:cNvPr id="7" name="Text 4"/>
          <p:cNvSpPr/>
          <p:nvPr/>
        </p:nvSpPr>
        <p:spPr>
          <a:xfrm>
            <a:off x="896112" y="3200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948672" y="338328"/>
            <a:ext cx="168249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 создаём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94360" y="713232"/>
            <a:ext cx="62179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Разрабатываем сайты под разные задачи бизнеса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594360" y="1938528"/>
            <a:ext cx="62179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Подбираем формат не “по шаблону”, а под цель: заявки, продажи, доверие, автоматизация или масштабирование.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713232" y="2788920"/>
            <a:ext cx="324612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32688" y="3017520"/>
            <a:ext cx="2807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Лендинги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932688" y="3447288"/>
            <a:ext cx="280720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быстрый запуск рекламы и сбор заявок</a:t>
            </a:r>
            <a:endParaRPr lang="en-US" sz="1190" dirty="0"/>
          </a:p>
        </p:txBody>
      </p:sp>
      <p:sp>
        <p:nvSpPr>
          <p:cNvPr id="14" name="Shape 11"/>
          <p:cNvSpPr/>
          <p:nvPr/>
        </p:nvSpPr>
        <p:spPr>
          <a:xfrm>
            <a:off x="4507992" y="2788920"/>
            <a:ext cx="324612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27448" y="3017520"/>
            <a:ext cx="2807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Корпоративные сайты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4727448" y="3447288"/>
            <a:ext cx="280720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услуги, доверие, команда, кейсы</a:t>
            </a:r>
            <a:endParaRPr lang="en-US" sz="1190" dirty="0"/>
          </a:p>
        </p:txBody>
      </p:sp>
      <p:sp>
        <p:nvSpPr>
          <p:cNvPr id="17" name="Shape 14"/>
          <p:cNvSpPr/>
          <p:nvPr/>
        </p:nvSpPr>
        <p:spPr>
          <a:xfrm>
            <a:off x="8302752" y="2788920"/>
            <a:ext cx="324612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22208" y="3017520"/>
            <a:ext cx="2807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Каталоги и витрины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8522208" y="3447288"/>
            <a:ext cx="280720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товары, услуги, подборки, заявки</a:t>
            </a:r>
            <a:endParaRPr lang="en-US" sz="1190" dirty="0"/>
          </a:p>
        </p:txBody>
      </p:sp>
      <p:sp>
        <p:nvSpPr>
          <p:cNvPr id="20" name="Shape 17"/>
          <p:cNvSpPr/>
          <p:nvPr/>
        </p:nvSpPr>
        <p:spPr>
          <a:xfrm>
            <a:off x="713232" y="4087368"/>
            <a:ext cx="324612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32688" y="4315968"/>
            <a:ext cx="2807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Интернет‑магазины</a:t>
            </a:r>
            <a:endParaRPr lang="en-US" sz="1750" dirty="0"/>
          </a:p>
        </p:txBody>
      </p:sp>
      <p:sp>
        <p:nvSpPr>
          <p:cNvPr id="22" name="Text 19"/>
          <p:cNvSpPr/>
          <p:nvPr/>
        </p:nvSpPr>
        <p:spPr>
          <a:xfrm>
            <a:off x="932688" y="4745736"/>
            <a:ext cx="280720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карточки, корзина, оплата, доставка</a:t>
            </a:r>
            <a:endParaRPr lang="en-US" sz="1190" dirty="0"/>
          </a:p>
        </p:txBody>
      </p:sp>
      <p:sp>
        <p:nvSpPr>
          <p:cNvPr id="23" name="Shape 20"/>
          <p:cNvSpPr/>
          <p:nvPr/>
        </p:nvSpPr>
        <p:spPr>
          <a:xfrm>
            <a:off x="4507992" y="4087368"/>
            <a:ext cx="324612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727448" y="4315968"/>
            <a:ext cx="2807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Личные кабинеты</a:t>
            </a:r>
            <a:endParaRPr lang="en-US" sz="1750" dirty="0"/>
          </a:p>
        </p:txBody>
      </p:sp>
      <p:sp>
        <p:nvSpPr>
          <p:cNvPr id="25" name="Text 22"/>
          <p:cNvSpPr/>
          <p:nvPr/>
        </p:nvSpPr>
        <p:spPr>
          <a:xfrm>
            <a:off x="4727448" y="4745736"/>
            <a:ext cx="280720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клиенты, заявки, доступы, статусы</a:t>
            </a:r>
            <a:endParaRPr lang="en-US" sz="1190" dirty="0"/>
          </a:p>
        </p:txBody>
      </p:sp>
      <p:sp>
        <p:nvSpPr>
          <p:cNvPr id="26" name="Shape 23"/>
          <p:cNvSpPr/>
          <p:nvPr/>
        </p:nvSpPr>
        <p:spPr>
          <a:xfrm>
            <a:off x="8302752" y="4087368"/>
            <a:ext cx="324612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522208" y="4315968"/>
            <a:ext cx="2807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AI‑проекты</a:t>
            </a:r>
            <a:endParaRPr lang="en-US" sz="1750" dirty="0"/>
          </a:p>
        </p:txBody>
      </p:sp>
      <p:sp>
        <p:nvSpPr>
          <p:cNvPr id="28" name="Text 25"/>
          <p:cNvSpPr/>
          <p:nvPr/>
        </p:nvSpPr>
        <p:spPr>
          <a:xfrm>
            <a:off x="8522208" y="4745736"/>
            <a:ext cx="280720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чат‑боты, ассистенты, CRM‑интеграции</a:t>
            </a:r>
            <a:endParaRPr lang="en-US" sz="1190" dirty="0"/>
          </a:p>
        </p:txBody>
      </p:sp>
      <p:sp>
        <p:nvSpPr>
          <p:cNvPr id="29" name="Text 26"/>
          <p:cNvSpPr/>
          <p:nvPr/>
        </p:nvSpPr>
        <p:spPr>
          <a:xfrm>
            <a:off x="11311128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1577C"/>
                </a:solidFill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ultra_detailed_dark_mode_futuristic_ui_das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>
              <a:alpha val="58000"/>
            </a:srgbClr>
          </a:solidFill>
          <a:ln w="12700">
            <a:solidFill>
              <a:srgbClr val="07070C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292608"/>
            <a:ext cx="310896" cy="310896"/>
          </a:xfrm>
          <a:prstGeom prst="ellipse">
            <a:avLst/>
          </a:prstGeom>
          <a:solidFill>
            <a:srgbClr val="F4F0FF"/>
          </a:solidFill>
          <a:ln w="12700">
            <a:solidFill>
              <a:srgbClr val="F4F0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361188"/>
            <a:ext cx="2194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9B59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Jb</a:t>
            </a:r>
            <a:endParaRPr lang="en-US" sz="880" dirty="0"/>
          </a:p>
        </p:txBody>
      </p:sp>
      <p:sp>
        <p:nvSpPr>
          <p:cNvPr id="7" name="Text 4"/>
          <p:cNvSpPr/>
          <p:nvPr/>
        </p:nvSpPr>
        <p:spPr>
          <a:xfrm>
            <a:off x="896112" y="3200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948672" y="338328"/>
            <a:ext cx="168249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 получает клиент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94360" y="749808"/>
            <a:ext cx="603504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Сайт сразу готов к работе и развитию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594360" y="1975104"/>
            <a:ext cx="6035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Мы собираем не только дизайн, но и всю основу для заявок, аналитики, продвижения и дальнейшего сопровождения.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749808" y="2816352"/>
            <a:ext cx="155448" cy="155448"/>
          </a:xfrm>
          <a:prstGeom prst="ellipse">
            <a:avLst/>
          </a:prstGeom>
          <a:solidFill>
            <a:srgbClr val="9B59FF"/>
          </a:solidFill>
          <a:ln w="12700">
            <a:solidFill>
              <a:srgbClr val="9B59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24128" y="2788920"/>
            <a:ext cx="5577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C9C2E8"/>
                </a:solidFill>
              </a:rPr>
              <a:t>адаптивная версия для телефона, планшета и компьютера</a:t>
            </a:r>
            <a:endParaRPr lang="en-US" sz="1320" dirty="0"/>
          </a:p>
        </p:txBody>
      </p:sp>
      <p:sp>
        <p:nvSpPr>
          <p:cNvPr id="13" name="Shape 10"/>
          <p:cNvSpPr/>
          <p:nvPr/>
        </p:nvSpPr>
        <p:spPr>
          <a:xfrm>
            <a:off x="749808" y="3264408"/>
            <a:ext cx="155448" cy="155448"/>
          </a:xfrm>
          <a:prstGeom prst="ellipse">
            <a:avLst/>
          </a:prstGeom>
          <a:solidFill>
            <a:srgbClr val="9B59FF"/>
          </a:solidFill>
          <a:ln w="12700">
            <a:solidFill>
              <a:srgbClr val="9B59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24128" y="3236976"/>
            <a:ext cx="5577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C9C2E8"/>
                </a:solidFill>
              </a:rPr>
              <a:t>продающая структура страниц и понятные призывы к действию</a:t>
            </a:r>
            <a:endParaRPr lang="en-US" sz="1320" dirty="0"/>
          </a:p>
        </p:txBody>
      </p:sp>
      <p:sp>
        <p:nvSpPr>
          <p:cNvPr id="15" name="Shape 12"/>
          <p:cNvSpPr/>
          <p:nvPr/>
        </p:nvSpPr>
        <p:spPr>
          <a:xfrm>
            <a:off x="749808" y="3712464"/>
            <a:ext cx="155448" cy="155448"/>
          </a:xfrm>
          <a:prstGeom prst="ellipse">
            <a:avLst/>
          </a:prstGeom>
          <a:solidFill>
            <a:srgbClr val="9B59FF"/>
          </a:solidFill>
          <a:ln w="12700">
            <a:solidFill>
              <a:srgbClr val="9B59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24128" y="3685032"/>
            <a:ext cx="5577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C9C2E8"/>
                </a:solidFill>
              </a:rPr>
              <a:t>формы заявок, мессенджеры, квизы и интеграция с CRM</a:t>
            </a:r>
            <a:endParaRPr lang="en-US" sz="1320" dirty="0"/>
          </a:p>
        </p:txBody>
      </p:sp>
      <p:sp>
        <p:nvSpPr>
          <p:cNvPr id="17" name="Shape 14"/>
          <p:cNvSpPr/>
          <p:nvPr/>
        </p:nvSpPr>
        <p:spPr>
          <a:xfrm>
            <a:off x="749808" y="4160520"/>
            <a:ext cx="155448" cy="155448"/>
          </a:xfrm>
          <a:prstGeom prst="ellipse">
            <a:avLst/>
          </a:prstGeom>
          <a:solidFill>
            <a:srgbClr val="9B59FF"/>
          </a:solidFill>
          <a:ln w="12700">
            <a:solidFill>
              <a:srgbClr val="9B59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24128" y="4133088"/>
            <a:ext cx="5577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C9C2E8"/>
                </a:solidFill>
              </a:rPr>
              <a:t>базовая SEO‑подготовка и техническая оптимизация</a:t>
            </a:r>
            <a:endParaRPr lang="en-US" sz="1320" dirty="0"/>
          </a:p>
        </p:txBody>
      </p:sp>
      <p:sp>
        <p:nvSpPr>
          <p:cNvPr id="19" name="Shape 16"/>
          <p:cNvSpPr/>
          <p:nvPr/>
        </p:nvSpPr>
        <p:spPr>
          <a:xfrm>
            <a:off x="749808" y="4608576"/>
            <a:ext cx="155448" cy="155448"/>
          </a:xfrm>
          <a:prstGeom prst="ellipse">
            <a:avLst/>
          </a:prstGeom>
          <a:solidFill>
            <a:srgbClr val="9B59FF"/>
          </a:solidFill>
          <a:ln w="12700">
            <a:solidFill>
              <a:srgbClr val="9B59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24128" y="4581144"/>
            <a:ext cx="5577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C9C2E8"/>
                </a:solidFill>
              </a:rPr>
              <a:t>аналитика источников, целей и поведения посетителей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49808" y="5056632"/>
            <a:ext cx="155448" cy="155448"/>
          </a:xfrm>
          <a:prstGeom prst="ellipse">
            <a:avLst/>
          </a:prstGeom>
          <a:solidFill>
            <a:srgbClr val="9B59FF"/>
          </a:solidFill>
          <a:ln w="12700">
            <a:solidFill>
              <a:srgbClr val="9B59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024128" y="5029200"/>
            <a:ext cx="5577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C9C2E8"/>
                </a:solidFill>
              </a:rPr>
              <a:t>возможность подключить ИИ‑консультанта и автоматизацию</a:t>
            </a:r>
            <a:endParaRPr lang="en-US" sz="1320" dirty="0"/>
          </a:p>
        </p:txBody>
      </p:sp>
      <p:sp>
        <p:nvSpPr>
          <p:cNvPr id="23" name="Shape 20"/>
          <p:cNvSpPr/>
          <p:nvPr/>
        </p:nvSpPr>
        <p:spPr>
          <a:xfrm>
            <a:off x="7680960" y="2999232"/>
            <a:ext cx="3200400" cy="1325880"/>
          </a:xfrm>
          <a:prstGeom prst="roundRect">
            <a:avLst>
              <a:gd name="adj" fmla="val 8276"/>
            </a:avLst>
          </a:prstGeom>
          <a:solidFill>
            <a:srgbClr val="14131C">
              <a:alpha val="95000"/>
            </a:srgbClr>
          </a:solidFill>
          <a:ln w="17780">
            <a:solidFill>
              <a:srgbClr val="9B59FF">
                <a:alpha val="95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900416" y="3227832"/>
            <a:ext cx="2761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Итог</a:t>
            </a:r>
            <a:endParaRPr lang="en-US" sz="1750" dirty="0"/>
          </a:p>
        </p:txBody>
      </p:sp>
      <p:sp>
        <p:nvSpPr>
          <p:cNvPr id="25" name="Text 22"/>
          <p:cNvSpPr/>
          <p:nvPr/>
        </p:nvSpPr>
        <p:spPr>
          <a:xfrm>
            <a:off x="7900416" y="3657600"/>
            <a:ext cx="2761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клиент получает рабочую цифровую площадку, которую можно продвигать, измерять и усиливать</a:t>
            </a:r>
            <a:endParaRPr lang="en-US" sz="1190" dirty="0"/>
          </a:p>
        </p:txBody>
      </p:sp>
      <p:sp>
        <p:nvSpPr>
          <p:cNvPr id="26" name="Text 23"/>
          <p:cNvSpPr/>
          <p:nvPr/>
        </p:nvSpPr>
        <p:spPr>
          <a:xfrm>
            <a:off x="11311128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1577C"/>
                </a:solidFill>
              </a:rPr>
              <a:t>04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ark_futuristic_high_contrast_digital_marketin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>
              <a:alpha val="61000"/>
            </a:srgbClr>
          </a:solidFill>
          <a:ln w="12700">
            <a:solidFill>
              <a:srgbClr val="07070C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292608"/>
            <a:ext cx="310896" cy="310896"/>
          </a:xfrm>
          <a:prstGeom prst="ellipse">
            <a:avLst/>
          </a:prstGeom>
          <a:solidFill>
            <a:srgbClr val="F4F0FF"/>
          </a:solidFill>
          <a:ln w="12700">
            <a:solidFill>
              <a:srgbClr val="F4F0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361188"/>
            <a:ext cx="2194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9B59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Jb</a:t>
            </a:r>
            <a:endParaRPr lang="en-US" sz="880" dirty="0"/>
          </a:p>
        </p:txBody>
      </p:sp>
      <p:sp>
        <p:nvSpPr>
          <p:cNvPr id="7" name="Text 4"/>
          <p:cNvSpPr/>
          <p:nvPr/>
        </p:nvSpPr>
        <p:spPr>
          <a:xfrm>
            <a:off x="896112" y="3200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948672" y="338328"/>
            <a:ext cx="168249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Связки продвижения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85216" y="768096"/>
            <a:ext cx="630936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Сайт связываем с рекламой, контентом и CRM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585216" y="1993392"/>
            <a:ext cx="63093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Чтобы бизнес видел не просто посещаемость, а реальные обращения, источники и качество заявок.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713232" y="2816352"/>
            <a:ext cx="283464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32688" y="3044952"/>
            <a:ext cx="2395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VK и Telegram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932688" y="3474720"/>
            <a:ext cx="239572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переходы из контента, клипов, постов и посевов</a:t>
            </a:r>
            <a:endParaRPr lang="en-US" sz="1190" dirty="0"/>
          </a:p>
        </p:txBody>
      </p:sp>
      <p:sp>
        <p:nvSpPr>
          <p:cNvPr id="14" name="Shape 11"/>
          <p:cNvSpPr/>
          <p:nvPr/>
        </p:nvSpPr>
        <p:spPr>
          <a:xfrm>
            <a:off x="3913632" y="2816352"/>
            <a:ext cx="283464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33088" y="3044952"/>
            <a:ext cx="2395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Яндекс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4133088" y="3474720"/>
            <a:ext cx="239572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поиск, РСЯ, посадочные страницы и цели</a:t>
            </a:r>
            <a:endParaRPr lang="en-US" sz="1190" dirty="0"/>
          </a:p>
        </p:txBody>
      </p:sp>
      <p:sp>
        <p:nvSpPr>
          <p:cNvPr id="17" name="Shape 14"/>
          <p:cNvSpPr/>
          <p:nvPr/>
        </p:nvSpPr>
        <p:spPr>
          <a:xfrm>
            <a:off x="7114032" y="2816352"/>
            <a:ext cx="283464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333488" y="3044952"/>
            <a:ext cx="2395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CRM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7333488" y="3474720"/>
            <a:ext cx="239572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заявки, статусы, повторные касания, история клиента</a:t>
            </a:r>
            <a:endParaRPr lang="en-US" sz="1190" dirty="0"/>
          </a:p>
        </p:txBody>
      </p:sp>
      <p:sp>
        <p:nvSpPr>
          <p:cNvPr id="20" name="Shape 17"/>
          <p:cNvSpPr/>
          <p:nvPr/>
        </p:nvSpPr>
        <p:spPr>
          <a:xfrm>
            <a:off x="1920240" y="4224528"/>
            <a:ext cx="283464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2139696" y="4453128"/>
            <a:ext cx="2395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Аналитика</a:t>
            </a:r>
            <a:endParaRPr lang="en-US" sz="1750" dirty="0"/>
          </a:p>
        </p:txBody>
      </p:sp>
      <p:sp>
        <p:nvSpPr>
          <p:cNvPr id="22" name="Text 19"/>
          <p:cNvSpPr/>
          <p:nvPr/>
        </p:nvSpPr>
        <p:spPr>
          <a:xfrm>
            <a:off x="2139696" y="4882896"/>
            <a:ext cx="239572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стоимость обращения, каналы, конверсия и точки потерь</a:t>
            </a:r>
            <a:endParaRPr lang="en-US" sz="1190" dirty="0"/>
          </a:p>
        </p:txBody>
      </p:sp>
      <p:sp>
        <p:nvSpPr>
          <p:cNvPr id="23" name="Shape 20"/>
          <p:cNvSpPr/>
          <p:nvPr/>
        </p:nvSpPr>
        <p:spPr>
          <a:xfrm>
            <a:off x="5120640" y="4224528"/>
            <a:ext cx="2834640" cy="932688"/>
          </a:xfrm>
          <a:prstGeom prst="roundRect">
            <a:avLst>
              <a:gd name="adj" fmla="val 11765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340096" y="4453128"/>
            <a:ext cx="2395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SEO</a:t>
            </a:r>
            <a:endParaRPr lang="en-US" sz="1750" dirty="0"/>
          </a:p>
        </p:txBody>
      </p:sp>
      <p:sp>
        <p:nvSpPr>
          <p:cNvPr id="25" name="Text 22"/>
          <p:cNvSpPr/>
          <p:nvPr/>
        </p:nvSpPr>
        <p:spPr>
          <a:xfrm>
            <a:off x="5340096" y="4882896"/>
            <a:ext cx="239572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структура, страницы, контент и рост органики</a:t>
            </a:r>
            <a:endParaRPr lang="en-US" sz="1190" dirty="0"/>
          </a:p>
        </p:txBody>
      </p:sp>
      <p:sp>
        <p:nvSpPr>
          <p:cNvPr id="26" name="Text 23"/>
          <p:cNvSpPr/>
          <p:nvPr/>
        </p:nvSpPr>
        <p:spPr>
          <a:xfrm>
            <a:off x="11311128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1577C"/>
                </a:solidFill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detail_futuristic_tech_infographic_ui_con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>
              <a:alpha val="54000"/>
            </a:srgbClr>
          </a:solidFill>
          <a:ln w="12700">
            <a:solidFill>
              <a:srgbClr val="07070C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292608"/>
            <a:ext cx="310896" cy="310896"/>
          </a:xfrm>
          <a:prstGeom prst="ellipse">
            <a:avLst/>
          </a:prstGeom>
          <a:solidFill>
            <a:srgbClr val="F4F0FF"/>
          </a:solidFill>
          <a:ln w="12700">
            <a:solidFill>
              <a:srgbClr val="F4F0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361188"/>
            <a:ext cx="2194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9B59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Jb</a:t>
            </a:r>
            <a:endParaRPr lang="en-US" sz="880" dirty="0"/>
          </a:p>
        </p:txBody>
      </p:sp>
      <p:sp>
        <p:nvSpPr>
          <p:cNvPr id="7" name="Text 4"/>
          <p:cNvSpPr/>
          <p:nvPr/>
        </p:nvSpPr>
        <p:spPr>
          <a:xfrm>
            <a:off x="896112" y="3200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948672" y="338328"/>
            <a:ext cx="168249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 на сайте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94360" y="731520"/>
            <a:ext cx="61264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Внедряем ИИ там, где он реально помогает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594360" y="1956816"/>
            <a:ext cx="612648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 не заменяет сайт, а усиливает его: отвечает, собирает данные, помогает клиенту выбрать услугу и передаёт заявку в работу.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6858000" y="1097280"/>
            <a:ext cx="4114800" cy="749808"/>
          </a:xfrm>
          <a:prstGeom prst="roundRect">
            <a:avLst>
              <a:gd name="adj" fmla="val 14634"/>
            </a:avLst>
          </a:prstGeom>
          <a:solidFill>
            <a:srgbClr val="14131C">
              <a:alpha val="94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077456" y="1325880"/>
            <a:ext cx="3675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AI‑консультант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077456" y="1755648"/>
            <a:ext cx="3675888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отвечает на вопросы и ведёт клиента к заявке</a:t>
            </a:r>
            <a:endParaRPr lang="en-US" sz="1190" dirty="0"/>
          </a:p>
        </p:txBody>
      </p:sp>
      <p:sp>
        <p:nvSpPr>
          <p:cNvPr id="14" name="Shape 11"/>
          <p:cNvSpPr/>
          <p:nvPr/>
        </p:nvSpPr>
        <p:spPr>
          <a:xfrm>
            <a:off x="6858000" y="2057400"/>
            <a:ext cx="4114800" cy="749808"/>
          </a:xfrm>
          <a:prstGeom prst="roundRect">
            <a:avLst>
              <a:gd name="adj" fmla="val 14634"/>
            </a:avLst>
          </a:prstGeom>
          <a:solidFill>
            <a:srgbClr val="14131C">
              <a:alpha val="94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077456" y="2286000"/>
            <a:ext cx="3675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AI‑квиз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7077456" y="2715768"/>
            <a:ext cx="3675888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уточняет цель, бюджет, сроки и потребность</a:t>
            </a:r>
            <a:endParaRPr lang="en-US" sz="1190" dirty="0"/>
          </a:p>
        </p:txBody>
      </p:sp>
      <p:sp>
        <p:nvSpPr>
          <p:cNvPr id="17" name="Shape 14"/>
          <p:cNvSpPr/>
          <p:nvPr/>
        </p:nvSpPr>
        <p:spPr>
          <a:xfrm>
            <a:off x="6858000" y="3017520"/>
            <a:ext cx="4114800" cy="749808"/>
          </a:xfrm>
          <a:prstGeom prst="roundRect">
            <a:avLst>
              <a:gd name="adj" fmla="val 14634"/>
            </a:avLst>
          </a:prstGeom>
          <a:solidFill>
            <a:srgbClr val="14131C">
              <a:alpha val="94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77456" y="3246120"/>
            <a:ext cx="3675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AI‑помощник продаж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7077456" y="3675888"/>
            <a:ext cx="3675888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подсказывает менеджеру следующий шаг</a:t>
            </a:r>
            <a:endParaRPr lang="en-US" sz="1190" dirty="0"/>
          </a:p>
        </p:txBody>
      </p:sp>
      <p:sp>
        <p:nvSpPr>
          <p:cNvPr id="20" name="Shape 17"/>
          <p:cNvSpPr/>
          <p:nvPr/>
        </p:nvSpPr>
        <p:spPr>
          <a:xfrm>
            <a:off x="6858000" y="3977640"/>
            <a:ext cx="4114800" cy="749808"/>
          </a:xfrm>
          <a:prstGeom prst="roundRect">
            <a:avLst>
              <a:gd name="adj" fmla="val 14634"/>
            </a:avLst>
          </a:prstGeom>
          <a:solidFill>
            <a:srgbClr val="14131C">
              <a:alpha val="94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077456" y="4206240"/>
            <a:ext cx="3675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AI‑контент</a:t>
            </a:r>
            <a:endParaRPr lang="en-US" sz="1750" dirty="0"/>
          </a:p>
        </p:txBody>
      </p:sp>
      <p:sp>
        <p:nvSpPr>
          <p:cNvPr id="22" name="Text 19"/>
          <p:cNvSpPr/>
          <p:nvPr/>
        </p:nvSpPr>
        <p:spPr>
          <a:xfrm>
            <a:off x="7077456" y="4636008"/>
            <a:ext cx="3675888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помогает быстрее обновлять страницы и блог</a:t>
            </a:r>
            <a:endParaRPr lang="en-US" sz="1190" dirty="0"/>
          </a:p>
        </p:txBody>
      </p:sp>
      <p:sp>
        <p:nvSpPr>
          <p:cNvPr id="23" name="Shape 20"/>
          <p:cNvSpPr/>
          <p:nvPr/>
        </p:nvSpPr>
        <p:spPr>
          <a:xfrm>
            <a:off x="6858000" y="4937760"/>
            <a:ext cx="4114800" cy="749808"/>
          </a:xfrm>
          <a:prstGeom prst="roundRect">
            <a:avLst>
              <a:gd name="adj" fmla="val 14634"/>
            </a:avLst>
          </a:prstGeom>
          <a:solidFill>
            <a:srgbClr val="14131C">
              <a:alpha val="94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077456" y="5166360"/>
            <a:ext cx="3675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AI‑аналитика</a:t>
            </a:r>
            <a:endParaRPr lang="en-US" sz="1750" dirty="0"/>
          </a:p>
        </p:txBody>
      </p:sp>
      <p:sp>
        <p:nvSpPr>
          <p:cNvPr id="25" name="Text 22"/>
          <p:cNvSpPr/>
          <p:nvPr/>
        </p:nvSpPr>
        <p:spPr>
          <a:xfrm>
            <a:off x="7077456" y="5596128"/>
            <a:ext cx="3675888" cy="-73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находит слабые места в заявках и рекламе</a:t>
            </a:r>
            <a:endParaRPr lang="en-US" sz="1190" dirty="0"/>
          </a:p>
        </p:txBody>
      </p:sp>
      <p:sp>
        <p:nvSpPr>
          <p:cNvPr id="26" name="Text 23"/>
          <p:cNvSpPr/>
          <p:nvPr/>
        </p:nvSpPr>
        <p:spPr>
          <a:xfrm>
            <a:off x="11311128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1577C"/>
                </a:solidFill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292608"/>
            <a:ext cx="310896" cy="310896"/>
          </a:xfrm>
          <a:prstGeom prst="ellipse">
            <a:avLst/>
          </a:prstGeom>
          <a:solidFill>
            <a:srgbClr val="F4F0FF"/>
          </a:solidFill>
          <a:ln w="12700">
            <a:solidFill>
              <a:srgbClr val="F4F0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1188"/>
            <a:ext cx="2194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9B59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Jb</a:t>
            </a:r>
            <a:endParaRPr lang="en-US" sz="880" dirty="0"/>
          </a:p>
        </p:txBody>
      </p:sp>
      <p:sp>
        <p:nvSpPr>
          <p:cNvPr id="4" name="Text 2"/>
          <p:cNvSpPr/>
          <p:nvPr/>
        </p:nvSpPr>
        <p:spPr>
          <a:xfrm>
            <a:off x="896112" y="3200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9948672" y="338328"/>
            <a:ext cx="168249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работаем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822960"/>
            <a:ext cx="66751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Понятный путь от идеи до запуска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" y="2048256"/>
            <a:ext cx="66751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Двигаемся по этапам, чтобы клиент видел результат на каждом шаге и не терялся в технических деталях.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2852928"/>
            <a:ext cx="3127248" cy="960120"/>
          </a:xfrm>
          <a:prstGeom prst="roundRect">
            <a:avLst>
              <a:gd name="adj" fmla="val 11429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3054096"/>
            <a:ext cx="2724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66DFF"/>
                </a:solidFill>
              </a:rPr>
              <a:t>01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59536" y="3328416"/>
            <a:ext cx="2688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Бриф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859536" y="3712464"/>
            <a:ext cx="2688336" cy="-27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цели, аудитория, услуги, конкуренты</a:t>
            </a:r>
            <a:endParaRPr lang="en-US" sz="1190" dirty="0"/>
          </a:p>
        </p:txBody>
      </p:sp>
      <p:sp>
        <p:nvSpPr>
          <p:cNvPr id="12" name="Shape 10"/>
          <p:cNvSpPr/>
          <p:nvPr/>
        </p:nvSpPr>
        <p:spPr>
          <a:xfrm>
            <a:off x="4480560" y="2852928"/>
            <a:ext cx="3127248" cy="960120"/>
          </a:xfrm>
          <a:prstGeom prst="roundRect">
            <a:avLst>
              <a:gd name="adj" fmla="val 11429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81728" y="3054096"/>
            <a:ext cx="2724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66DFF"/>
                </a:solidFill>
              </a:rPr>
              <a:t>02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700016" y="3328416"/>
            <a:ext cx="2688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Структура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4700016" y="3712464"/>
            <a:ext cx="2688336" cy="-27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разделы, путь клиента, заявки</a:t>
            </a:r>
            <a:endParaRPr lang="en-US" sz="1190" dirty="0"/>
          </a:p>
        </p:txBody>
      </p:sp>
      <p:sp>
        <p:nvSpPr>
          <p:cNvPr id="16" name="Shape 14"/>
          <p:cNvSpPr/>
          <p:nvPr/>
        </p:nvSpPr>
        <p:spPr>
          <a:xfrm>
            <a:off x="8321040" y="2852928"/>
            <a:ext cx="3127248" cy="960120"/>
          </a:xfrm>
          <a:prstGeom prst="roundRect">
            <a:avLst>
              <a:gd name="adj" fmla="val 11429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22208" y="3054096"/>
            <a:ext cx="2724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66DFF"/>
                </a:solidFill>
              </a:rPr>
              <a:t>03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8540496" y="3328416"/>
            <a:ext cx="2688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Прототип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8540496" y="3712464"/>
            <a:ext cx="2688336" cy="-27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логика страниц и смысловые блоки</a:t>
            </a:r>
            <a:endParaRPr lang="en-US" sz="1190" dirty="0"/>
          </a:p>
        </p:txBody>
      </p:sp>
      <p:sp>
        <p:nvSpPr>
          <p:cNvPr id="20" name="Shape 18"/>
          <p:cNvSpPr/>
          <p:nvPr/>
        </p:nvSpPr>
        <p:spPr>
          <a:xfrm>
            <a:off x="640080" y="4087368"/>
            <a:ext cx="3127248" cy="960120"/>
          </a:xfrm>
          <a:prstGeom prst="roundRect">
            <a:avLst>
              <a:gd name="adj" fmla="val 11429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1248" y="4288536"/>
            <a:ext cx="2724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66DFF"/>
                </a:solidFill>
              </a:rPr>
              <a:t>04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59536" y="4562856"/>
            <a:ext cx="2688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Дизайн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859536" y="4946904"/>
            <a:ext cx="2688336" cy="-27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визуальный стиль и адаптивность</a:t>
            </a:r>
            <a:endParaRPr lang="en-US" sz="1190" dirty="0"/>
          </a:p>
        </p:txBody>
      </p:sp>
      <p:sp>
        <p:nvSpPr>
          <p:cNvPr id="24" name="Shape 22"/>
          <p:cNvSpPr/>
          <p:nvPr/>
        </p:nvSpPr>
        <p:spPr>
          <a:xfrm>
            <a:off x="4480560" y="4087368"/>
            <a:ext cx="3127248" cy="960120"/>
          </a:xfrm>
          <a:prstGeom prst="roundRect">
            <a:avLst>
              <a:gd name="adj" fmla="val 11429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81728" y="4288536"/>
            <a:ext cx="2724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66DFF"/>
                </a:solidFill>
              </a:rPr>
              <a:t>05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700016" y="4562856"/>
            <a:ext cx="2688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Разработка</a:t>
            </a:r>
            <a:endParaRPr lang="en-US" sz="1750" dirty="0"/>
          </a:p>
        </p:txBody>
      </p:sp>
      <p:sp>
        <p:nvSpPr>
          <p:cNvPr id="27" name="Text 25"/>
          <p:cNvSpPr/>
          <p:nvPr/>
        </p:nvSpPr>
        <p:spPr>
          <a:xfrm>
            <a:off x="4700016" y="4946904"/>
            <a:ext cx="2688336" cy="-27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сборка, формы, интеграции, скорость</a:t>
            </a:r>
            <a:endParaRPr lang="en-US" sz="1190" dirty="0"/>
          </a:p>
        </p:txBody>
      </p:sp>
      <p:sp>
        <p:nvSpPr>
          <p:cNvPr id="28" name="Shape 26"/>
          <p:cNvSpPr/>
          <p:nvPr/>
        </p:nvSpPr>
        <p:spPr>
          <a:xfrm>
            <a:off x="8321040" y="4087368"/>
            <a:ext cx="3127248" cy="960120"/>
          </a:xfrm>
          <a:prstGeom prst="roundRect">
            <a:avLst>
              <a:gd name="adj" fmla="val 11429"/>
            </a:avLst>
          </a:prstGeom>
          <a:solidFill>
            <a:srgbClr val="14131C">
              <a:alpha val="92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522208" y="4288536"/>
            <a:ext cx="2724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66DFF"/>
                </a:solidFill>
              </a:rPr>
              <a:t>06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8540496" y="4562856"/>
            <a:ext cx="26883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Запуск</a:t>
            </a:r>
            <a:endParaRPr lang="en-US" sz="1750" dirty="0"/>
          </a:p>
        </p:txBody>
      </p:sp>
      <p:sp>
        <p:nvSpPr>
          <p:cNvPr id="31" name="Text 29"/>
          <p:cNvSpPr/>
          <p:nvPr/>
        </p:nvSpPr>
        <p:spPr>
          <a:xfrm>
            <a:off x="8540496" y="4946904"/>
            <a:ext cx="2688336" cy="-27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SEO, аналитика, проверка и сопровождение</a:t>
            </a:r>
            <a:endParaRPr lang="en-US" sz="1190" dirty="0"/>
          </a:p>
        </p:txBody>
      </p:sp>
      <p:sp>
        <p:nvSpPr>
          <p:cNvPr id="32" name="Text 30"/>
          <p:cNvSpPr/>
          <p:nvPr/>
        </p:nvSpPr>
        <p:spPr>
          <a:xfrm>
            <a:off x="914400" y="5715000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50" b="1" dirty="0">
                <a:solidFill>
                  <a:srgbClr val="FFFFFF"/>
                </a:solidFill>
              </a:rPr>
              <a:t>Результат: сайт запускается не хаотично, а как управляемый проект с понятной целью.</a:t>
            </a:r>
            <a:endParaRPr lang="en-US" sz="1850" dirty="0"/>
          </a:p>
        </p:txBody>
      </p:sp>
      <p:sp>
        <p:nvSpPr>
          <p:cNvPr id="33" name="Text 31"/>
          <p:cNvSpPr/>
          <p:nvPr/>
        </p:nvSpPr>
        <p:spPr>
          <a:xfrm>
            <a:off x="11311128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1577C"/>
                </a:solidFill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ultra_detailed_dark_mode_futuristic_ui_das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>
              <a:alpha val="52000"/>
            </a:srgbClr>
          </a:solidFill>
          <a:ln w="12700">
            <a:solidFill>
              <a:srgbClr val="07070C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292608"/>
            <a:ext cx="310896" cy="310896"/>
          </a:xfrm>
          <a:prstGeom prst="ellipse">
            <a:avLst/>
          </a:prstGeom>
          <a:solidFill>
            <a:srgbClr val="F4F0FF"/>
          </a:solidFill>
          <a:ln w="12700">
            <a:solidFill>
              <a:srgbClr val="F4F0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361188"/>
            <a:ext cx="2194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9B59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Jb</a:t>
            </a:r>
            <a:endParaRPr lang="en-US" sz="880" dirty="0"/>
          </a:p>
        </p:txBody>
      </p:sp>
      <p:sp>
        <p:nvSpPr>
          <p:cNvPr id="7" name="Text 4"/>
          <p:cNvSpPr/>
          <p:nvPr/>
        </p:nvSpPr>
        <p:spPr>
          <a:xfrm>
            <a:off x="896112" y="3200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948672" y="338328"/>
            <a:ext cx="168249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SEO и сопровождение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94360" y="777240"/>
            <a:ext cx="608076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После запуска сайт можно развивать каждый месяц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594360" y="2002536"/>
            <a:ext cx="60807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Мы можем не просто сделать сайт, а вести его: добавлять страницы, улучшать SEO, обновлять контент и усиливать рекламные связки.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49808" y="2880360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66DFF"/>
                </a:solidFill>
              </a:rPr>
              <a:t>SEO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75104" y="2953512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C2E8"/>
                </a:solidFill>
              </a:rPr>
              <a:t>структура, мета‑данные, посадочные страницы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749808" y="3529584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66DFF"/>
                </a:solidFill>
              </a:rPr>
              <a:t>UX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1975104" y="3602736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C2E8"/>
                </a:solidFill>
              </a:rPr>
              <a:t>удобство, скорость, понятные формы заявок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749808" y="4178808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66DFF"/>
                </a:solidFill>
              </a:rPr>
              <a:t>AI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1975104" y="425196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C2E8"/>
                </a:solidFill>
              </a:rPr>
              <a:t>консультанты, помощники и автоматизация рутины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749808" y="4828032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66DFF"/>
                </a:solidFill>
              </a:rPr>
              <a:t>CRM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1975104" y="4901184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C2E8"/>
                </a:solidFill>
              </a:rPr>
              <a:t>передача заявок и контроль обработки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7360920" y="3063240"/>
            <a:ext cx="3474720" cy="1335024"/>
          </a:xfrm>
          <a:prstGeom prst="roundRect">
            <a:avLst>
              <a:gd name="adj" fmla="val 8219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9B59FF">
                <a:alpha val="95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580376" y="3291840"/>
            <a:ext cx="30358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Главный принцип</a:t>
            </a:r>
            <a:endParaRPr lang="en-US" sz="1750" dirty="0"/>
          </a:p>
        </p:txBody>
      </p:sp>
      <p:sp>
        <p:nvSpPr>
          <p:cNvPr id="21" name="Text 18"/>
          <p:cNvSpPr/>
          <p:nvPr/>
        </p:nvSpPr>
        <p:spPr>
          <a:xfrm>
            <a:off x="7580376" y="3721608"/>
            <a:ext cx="30358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сайт должен постоянно улучшаться по данным, а не оставаться неизменной витриной</a:t>
            </a:r>
            <a:endParaRPr lang="en-US" sz="1190" dirty="0"/>
          </a:p>
        </p:txBody>
      </p:sp>
      <p:sp>
        <p:nvSpPr>
          <p:cNvPr id="22" name="Text 19"/>
          <p:cNvSpPr/>
          <p:nvPr/>
        </p:nvSpPr>
        <p:spPr>
          <a:xfrm>
            <a:off x="11311128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1577C"/>
                </a:solidFill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futuristic_high_tech_ux_ui_design_briefing_scen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70C">
              <a:alpha val="56000"/>
            </a:srgbClr>
          </a:solidFill>
          <a:ln w="12700">
            <a:solidFill>
              <a:srgbClr val="07070C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292608"/>
            <a:ext cx="310896" cy="310896"/>
          </a:xfrm>
          <a:prstGeom prst="ellipse">
            <a:avLst/>
          </a:prstGeom>
          <a:solidFill>
            <a:srgbClr val="F4F0FF"/>
          </a:solidFill>
          <a:ln w="12700">
            <a:solidFill>
              <a:srgbClr val="F4F0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361188"/>
            <a:ext cx="2194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9B59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Jb</a:t>
            </a:r>
            <a:endParaRPr lang="en-US" sz="880" dirty="0"/>
          </a:p>
        </p:txBody>
      </p:sp>
      <p:sp>
        <p:nvSpPr>
          <p:cNvPr id="7" name="Text 4"/>
          <p:cNvSpPr/>
          <p:nvPr/>
        </p:nvSpPr>
        <p:spPr>
          <a:xfrm>
            <a:off x="896112" y="3200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948672" y="338328"/>
            <a:ext cx="168249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Следующий шаг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13232" y="1225296"/>
            <a:ext cx="566928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Предлагаем начать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 короткого аудита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 брифа по сайту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749808" y="3337560"/>
            <a:ext cx="53035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C9C2E8"/>
                </a:solidFill>
              </a:rPr>
              <a:t>На первом этапе определяем цель сайта, формат, нужные страницы, интеграции, SEO‑основу и возможности внедрения ИИ.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6903720" y="1207008"/>
            <a:ext cx="3977640" cy="914400"/>
          </a:xfrm>
          <a:prstGeom prst="roundRect">
            <a:avLst>
              <a:gd name="adj" fmla="val 12000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123176" y="1435608"/>
            <a:ext cx="3538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Что обсудим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123176" y="1865376"/>
            <a:ext cx="353872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цель, нишу, продукты, конкурентов, дизайн, сроки и нужные интеграции</a:t>
            </a:r>
            <a:endParaRPr lang="en-US" sz="1190" dirty="0"/>
          </a:p>
        </p:txBody>
      </p:sp>
      <p:sp>
        <p:nvSpPr>
          <p:cNvPr id="14" name="Shape 11"/>
          <p:cNvSpPr/>
          <p:nvPr/>
        </p:nvSpPr>
        <p:spPr>
          <a:xfrm>
            <a:off x="6903720" y="2423160"/>
            <a:ext cx="3977640" cy="914400"/>
          </a:xfrm>
          <a:prstGeom prst="roundRect">
            <a:avLst>
              <a:gd name="adj" fmla="val 12000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123176" y="2651760"/>
            <a:ext cx="3538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Что подготовим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7123176" y="3081528"/>
            <a:ext cx="353872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структуру будущего сайта и понятный план запуска</a:t>
            </a:r>
            <a:endParaRPr lang="en-US" sz="1190" dirty="0"/>
          </a:p>
        </p:txBody>
      </p:sp>
      <p:sp>
        <p:nvSpPr>
          <p:cNvPr id="17" name="Shape 14"/>
          <p:cNvSpPr/>
          <p:nvPr/>
        </p:nvSpPr>
        <p:spPr>
          <a:xfrm>
            <a:off x="6903720" y="3639312"/>
            <a:ext cx="3977640" cy="914400"/>
          </a:xfrm>
          <a:prstGeom prst="roundRect">
            <a:avLst>
              <a:gd name="adj" fmla="val 12000"/>
            </a:avLst>
          </a:prstGeom>
          <a:solidFill>
            <a:srgbClr val="14131C">
              <a:alpha val="95000"/>
            </a:srgbClr>
          </a:solidFill>
          <a:ln w="12700">
            <a:solidFill>
              <a:srgbClr val="2B2738">
                <a:alpha val="95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23176" y="3867912"/>
            <a:ext cx="3538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Что получите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7123176" y="4297680"/>
            <a:ext cx="353872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90" dirty="0">
                <a:solidFill>
                  <a:srgbClr val="AAA1C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понимание, какой сайт нужен именно вашему бизнесу</a:t>
            </a:r>
            <a:endParaRPr lang="en-US" sz="1190" dirty="0"/>
          </a:p>
        </p:txBody>
      </p:sp>
      <p:sp>
        <p:nvSpPr>
          <p:cNvPr id="20" name="Shape 17"/>
          <p:cNvSpPr/>
          <p:nvPr/>
        </p:nvSpPr>
        <p:spPr>
          <a:xfrm>
            <a:off x="768096" y="4617720"/>
            <a:ext cx="3246120" cy="530352"/>
          </a:xfrm>
          <a:prstGeom prst="roundRect">
            <a:avLst>
              <a:gd name="adj" fmla="val 31034"/>
            </a:avLst>
          </a:prstGeom>
          <a:solidFill>
            <a:srgbClr val="9B59FF"/>
          </a:solidFill>
          <a:ln w="12700">
            <a:solidFill>
              <a:srgbClr val="9B59F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68096" y="4782312"/>
            <a:ext cx="324612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</a:rPr>
              <a:t>Записаться на консультацию</a:t>
            </a:r>
            <a:endParaRPr lang="en-US" sz="1320" dirty="0"/>
          </a:p>
        </p:txBody>
      </p:sp>
      <p:sp>
        <p:nvSpPr>
          <p:cNvPr id="22" name="Text 19"/>
          <p:cNvSpPr/>
          <p:nvPr/>
        </p:nvSpPr>
        <p:spPr>
          <a:xfrm>
            <a:off x="768096" y="6016752"/>
            <a:ext cx="4937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C2E8"/>
                </a:solidFill>
              </a:rPr>
              <a:t>JU BIX AI • сайты, AI‑инструменты, CRM и продвижение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1311128" y="641908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1577C"/>
                </a:solidFill>
              </a:rPr>
              <a:t>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JU BIX 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 BIX AI — Создаём сайты</dc:title>
  <dc:subject>Создание сайтов</dc:subject>
  <dc:creator>JU BIX AI</dc:creator>
  <cp:lastModifiedBy>JU BIX AI</cp:lastModifiedBy>
  <cp:revision>1</cp:revision>
  <dcterms:created xsi:type="dcterms:W3CDTF">2026-08-02T18:24:02Z</dcterms:created>
  <dcterms:modified xsi:type="dcterms:W3CDTF">2026-08-02T18:24:02Z</dcterms:modified>
</cp:coreProperties>
</file>