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6446520"/>
            <a:ext cx="11430000" cy="0"/>
          </a:xfrm>
          <a:prstGeom prst="line">
            <a:avLst/>
          </a:prstGeom>
          <a:noFill/>
          <a:ln w="6350">
            <a:solidFill>
              <a:srgbClr val="16D8FF">
                <a:alpha val="3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20624" y="65105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" b="1" dirty="0">
                <a:solidFill>
                  <a:srgbClr val="BEE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 BIX AI</a:t>
            </a:r>
            <a:endParaRPr lang="en-US" sz="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etailed_futuristic_cyber_tech_control_room_scen_batch_1.png">    </p:cNvPr>
          <p:cNvPicPr>
            <a:picLocks noChangeAspect="1"/>
          </p:cNvPicPr>
          <p:nvPr/>
        </p:nvPicPr>
        <p:blipFill>
          <a:blip r:embed="rId1"/>
          <a:srcRect l="12000" r="-120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6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303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138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2252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2344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50B18">
              <a:alpha val="88000"/>
            </a:srgbClr>
          </a:solidFill>
          <a:ln w="12700">
            <a:solidFill>
              <a:srgbClr val="050B1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8368" y="1444752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16D8FF"/>
                </a:solidFill>
              </a:rPr>
              <a:t>Искусственный интеллект и автоматизация для бизнеса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21792" y="1828800"/>
            <a:ext cx="5394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4800" dirty="0"/>
          </a:p>
        </p:txBody>
      </p:sp>
      <p:sp>
        <p:nvSpPr>
          <p:cNvPr id="12" name="Text 9"/>
          <p:cNvSpPr/>
          <p:nvPr/>
        </p:nvSpPr>
        <p:spPr>
          <a:xfrm>
            <a:off x="685800" y="2798064"/>
            <a:ext cx="5212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B5C5D9"/>
                </a:solidFill>
              </a:rPr>
              <a:t>Единая цифровая экосистема: ИИ-агенты, CRM, продажи, маркетинг и аналитика в одном пространстве.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685800" y="3886200"/>
            <a:ext cx="1508760" cy="310896"/>
          </a:xfrm>
          <a:prstGeom prst="roundRect">
            <a:avLst>
              <a:gd name="adj" fmla="val 32353"/>
            </a:avLst>
          </a:prstGeom>
          <a:solidFill>
            <a:srgbClr val="D5A954">
              <a:alpha val="18000"/>
            </a:srgbClr>
          </a:solidFill>
          <a:ln w="8890">
            <a:solidFill>
              <a:srgbClr val="D5A954">
                <a:alpha val="9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04672" y="3973068"/>
            <a:ext cx="127101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для сайта jubix.ru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2331720" y="3886200"/>
            <a:ext cx="1938528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450592" y="3973068"/>
            <a:ext cx="1700784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презентация компании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cinematic_office_tech_lab_scene_a_mo_batch_8.png">    </p:cNvPr>
          <p:cNvPicPr>
            <a:picLocks noChangeAspect="1"/>
          </p:cNvPicPr>
          <p:nvPr/>
        </p:nvPicPr>
        <p:blipFill>
          <a:blip r:embed="rId1"/>
          <a:srcRect l="5000" r="-50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3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0" y="0"/>
            <a:ext cx="5943600" cy="6858000"/>
          </a:xfrm>
          <a:prstGeom prst="rect">
            <a:avLst/>
          </a:prstGeom>
          <a:solidFill>
            <a:srgbClr val="050B18">
              <a:alpha val="92000"/>
            </a:srgbClr>
          </a:solidFill>
          <a:ln w="12700">
            <a:solidFill>
              <a:srgbClr val="050B18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5216" y="786384"/>
            <a:ext cx="14630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04088" y="873252"/>
            <a:ext cx="12252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Основатель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585216" y="1271016"/>
            <a:ext cx="480060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Дмитрий Полонский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585216" y="2487168"/>
            <a:ext cx="480060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Предприниматель с практическим опытом в маркетинге, продажах, автоматизации и работе с клиентами.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58368" y="3218688"/>
            <a:ext cx="4709160" cy="749808"/>
          </a:xfrm>
          <a:prstGeom prst="roundRect">
            <a:avLst>
              <a:gd name="adj" fmla="val 14634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D5A954">
                <a:alpha val="42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68096" y="3346704"/>
            <a:ext cx="54864" cy="493776"/>
          </a:xfrm>
          <a:prstGeom prst="rect">
            <a:avLst/>
          </a:prstGeom>
          <a:solidFill>
            <a:srgbClr val="D5A954"/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32688" y="3383280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ТОТ-Тур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932688" y="3730752"/>
            <a:ext cx="4297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Дмитрий также является основателем туристической компании и маркетплейса туров ТОТ-Тур.</a:t>
            </a:r>
            <a:endParaRPr lang="en-US" sz="940" dirty="0"/>
          </a:p>
        </p:txBody>
      </p:sp>
      <p:sp>
        <p:nvSpPr>
          <p:cNvPr id="18" name="Shape 15"/>
          <p:cNvSpPr/>
          <p:nvPr/>
        </p:nvSpPr>
        <p:spPr>
          <a:xfrm>
            <a:off x="658368" y="4133088"/>
            <a:ext cx="4709160" cy="749808"/>
          </a:xfrm>
          <a:prstGeom prst="roundRect">
            <a:avLst>
              <a:gd name="adj" fmla="val 14634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16D8FF">
                <a:alpha val="42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68096" y="4261104"/>
            <a:ext cx="54864" cy="493776"/>
          </a:xfrm>
          <a:prstGeom prst="rect">
            <a:avLst/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32688" y="4297680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Beauty-индустрия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932688" y="4645152"/>
            <a:ext cx="4297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Более 7 лет опыта работы с салонами красоты и владельцами бизнесов.</a:t>
            </a:r>
            <a:endParaRPr lang="en-US" sz="940" dirty="0"/>
          </a:p>
        </p:txBody>
      </p:sp>
      <p:sp>
        <p:nvSpPr>
          <p:cNvPr id="22" name="Shape 19"/>
          <p:cNvSpPr/>
          <p:nvPr/>
        </p:nvSpPr>
        <p:spPr>
          <a:xfrm>
            <a:off x="658368" y="5047488"/>
            <a:ext cx="4709160" cy="749808"/>
          </a:xfrm>
          <a:prstGeom prst="roundRect">
            <a:avLst>
              <a:gd name="adj" fmla="val 14634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8A4DFF">
                <a:alpha val="42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68096" y="5175504"/>
            <a:ext cx="54864" cy="493776"/>
          </a:xfrm>
          <a:prstGeom prst="rect">
            <a:avLst/>
          </a:prstGeom>
          <a:solidFill>
            <a:srgbClr val="8A4DFF"/>
          </a:solidFill>
          <a:ln w="12700">
            <a:solidFill>
              <a:srgbClr val="8A4DFF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32688" y="5212080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Практическая основа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932688" y="5559552"/>
            <a:ext cx="42976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JU BIX AI создавался как ответ на реальные проблемы предпринимателей.</a:t>
            </a:r>
            <a:endParaRPr lang="en-US" sz="940" dirty="0"/>
          </a:p>
        </p:txBody>
      </p:sp>
      <p:sp>
        <p:nvSpPr>
          <p:cNvPr id="26" name="Text 23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2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7" name="Text 5"/>
          <p:cNvSpPr/>
          <p:nvPr/>
        </p:nvSpPr>
        <p:spPr>
          <a:xfrm>
            <a:off x="621792" y="932688"/>
            <a:ext cx="5303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Наш подход к внедрению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40080" y="1572768"/>
            <a:ext cx="5852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5C5D9"/>
                </a:solidFill>
              </a:rPr>
              <a:t>Не ставим “готовый шаблон”. Сначала изучаем бизнес, затем настраиваем систему под цели предпринимателя.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77240" y="260604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D8FF"/>
                </a:solidFill>
              </a:rPr>
              <a:t>01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72184" y="2624328"/>
            <a:ext cx="2377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Анализ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472184" y="301752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B5C5D9"/>
                </a:solidFill>
              </a:rPr>
              <a:t>услуги, клиенты, каналы, реклама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3767328" y="2807208"/>
            <a:ext cx="384048" cy="0"/>
          </a:xfrm>
          <a:prstGeom prst="line">
            <a:avLst/>
          </a:prstGeom>
          <a:noFill/>
          <a:ln w="15240">
            <a:solidFill>
              <a:srgbClr val="D5A954">
                <a:alpha val="70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4480560" y="260604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D8FF"/>
                </a:solidFill>
              </a:rPr>
              <a:t>02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175504" y="2624328"/>
            <a:ext cx="2377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Карта процессов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175504" y="301752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B5C5D9"/>
                </a:solidFill>
              </a:rPr>
              <a:t>где теряются заявки и время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7470648" y="2807208"/>
            <a:ext cx="384048" cy="0"/>
          </a:xfrm>
          <a:prstGeom prst="line">
            <a:avLst/>
          </a:prstGeom>
          <a:noFill/>
          <a:ln w="15240">
            <a:solidFill>
              <a:srgbClr val="D5A954">
                <a:alpha val="70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8183880" y="260604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D8FF"/>
                </a:solidFill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878824" y="2624328"/>
            <a:ext cx="2377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Настройка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878824" y="301752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B5C5D9"/>
                </a:solidFill>
              </a:rPr>
              <a:t>CRM, база знаний, сценарии ИИ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777240" y="402336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D8FF"/>
                </a:solidFill>
              </a:rPr>
              <a:t>04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472184" y="4041648"/>
            <a:ext cx="2377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Интеграции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472184" y="443484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B5C5D9"/>
                </a:solidFill>
              </a:rPr>
              <a:t>сайт, Telegram, VK и рабочие сервисы</a:t>
            </a:r>
            <a:endParaRPr lang="en-US" sz="920" dirty="0"/>
          </a:p>
        </p:txBody>
      </p:sp>
      <p:sp>
        <p:nvSpPr>
          <p:cNvPr id="23" name="Shape 21"/>
          <p:cNvSpPr/>
          <p:nvPr/>
        </p:nvSpPr>
        <p:spPr>
          <a:xfrm>
            <a:off x="3767328" y="4224528"/>
            <a:ext cx="384048" cy="0"/>
          </a:xfrm>
          <a:prstGeom prst="line">
            <a:avLst/>
          </a:prstGeom>
          <a:noFill/>
          <a:ln w="15240">
            <a:solidFill>
              <a:srgbClr val="D5A954">
                <a:alpha val="70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24" name="Text 22"/>
          <p:cNvSpPr/>
          <p:nvPr/>
        </p:nvSpPr>
        <p:spPr>
          <a:xfrm>
            <a:off x="4480560" y="402336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D8FF"/>
                </a:solidFill>
              </a:rPr>
              <a:t>05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175504" y="4041648"/>
            <a:ext cx="2377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Запуск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5175504" y="443484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B5C5D9"/>
                </a:solidFill>
              </a:rPr>
              <a:t>тестируем на реальных обращениях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7470648" y="4224528"/>
            <a:ext cx="384048" cy="0"/>
          </a:xfrm>
          <a:prstGeom prst="line">
            <a:avLst/>
          </a:prstGeom>
          <a:noFill/>
          <a:ln w="15240">
            <a:solidFill>
              <a:srgbClr val="D5A954">
                <a:alpha val="70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28" name="Text 26"/>
          <p:cNvSpPr/>
          <p:nvPr/>
        </p:nvSpPr>
        <p:spPr>
          <a:xfrm>
            <a:off x="8183880" y="402336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6D8FF"/>
                </a:solidFill>
              </a:rPr>
              <a:t>06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878824" y="4041648"/>
            <a:ext cx="23774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Улучшение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8878824" y="4434840"/>
            <a:ext cx="2423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B5C5D9"/>
                </a:solidFill>
              </a:rPr>
              <a:t>смотрим аналитику и усиливаем сценарии</a:t>
            </a:r>
            <a:endParaRPr lang="en-US" sz="920" dirty="0"/>
          </a:p>
        </p:txBody>
      </p:sp>
      <p:sp>
        <p:nvSpPr>
          <p:cNvPr id="31" name="Text 29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detail_futuristic_3d_isometric_tech_dashboa_batch_3.png">    </p:cNvPr>
          <p:cNvPicPr>
            <a:picLocks noChangeAspect="1"/>
          </p:cNvPicPr>
          <p:nvPr/>
        </p:nvPicPr>
        <p:blipFill>
          <a:blip r:embed="rId1"/>
          <a:srcRect l="5000" r="4954" t="5000" b="500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Text 6"/>
          <p:cNvSpPr/>
          <p:nvPr/>
        </p:nvSpPr>
        <p:spPr>
          <a:xfrm>
            <a:off x="621792" y="91440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Чем JU BIX AI отличается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40080" y="1536192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5C5D9"/>
                </a:solidFill>
              </a:rPr>
              <a:t>Мы создаём не отдельного чат-бота, а управляемую систему для бизнеса.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749808" y="2514600"/>
            <a:ext cx="4754880" cy="868680"/>
          </a:xfrm>
          <a:prstGeom prst="roundRect">
            <a:avLst>
              <a:gd name="adj" fmla="val 12632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16D8FF">
                <a:alpha val="42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59536" y="2642616"/>
            <a:ext cx="54864" cy="612648"/>
          </a:xfrm>
          <a:prstGeom prst="rect">
            <a:avLst/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24128" y="2679192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Собственные продукты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024128" y="3026664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ИИ-агенты, CRM, аналитика и автоматизация в единой логике</a:t>
            </a:r>
            <a:endParaRPr lang="en-US" sz="940" dirty="0"/>
          </a:p>
        </p:txBody>
      </p:sp>
      <p:sp>
        <p:nvSpPr>
          <p:cNvPr id="15" name="Shape 12"/>
          <p:cNvSpPr/>
          <p:nvPr/>
        </p:nvSpPr>
        <p:spPr>
          <a:xfrm>
            <a:off x="6099048" y="2514600"/>
            <a:ext cx="4754880" cy="868680"/>
          </a:xfrm>
          <a:prstGeom prst="roundRect">
            <a:avLst>
              <a:gd name="adj" fmla="val 12632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D5A954">
                <a:alpha val="42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208776" y="2642616"/>
            <a:ext cx="54864" cy="612648"/>
          </a:xfrm>
          <a:prstGeom prst="rect">
            <a:avLst/>
          </a:prstGeom>
          <a:solidFill>
            <a:srgbClr val="D5A954"/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73368" y="2679192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Индивидуальная настройка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373368" y="3026664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под услуги, аудиторию, сотрудников и рабочие процессы</a:t>
            </a:r>
            <a:endParaRPr lang="en-US" sz="940" dirty="0"/>
          </a:p>
        </p:txBody>
      </p:sp>
      <p:sp>
        <p:nvSpPr>
          <p:cNvPr id="19" name="Shape 16"/>
          <p:cNvSpPr/>
          <p:nvPr/>
        </p:nvSpPr>
        <p:spPr>
          <a:xfrm>
            <a:off x="749808" y="3813048"/>
            <a:ext cx="4754880" cy="868680"/>
          </a:xfrm>
          <a:prstGeom prst="roundRect">
            <a:avLst>
              <a:gd name="adj" fmla="val 12632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8A4DFF">
                <a:alpha val="42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59536" y="3941064"/>
            <a:ext cx="54864" cy="612648"/>
          </a:xfrm>
          <a:prstGeom prst="rect">
            <a:avLst/>
          </a:prstGeom>
          <a:solidFill>
            <a:srgbClr val="8A4DFF"/>
          </a:solidFill>
          <a:ln w="12700">
            <a:solidFill>
              <a:srgbClr val="8A4D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24128" y="3977640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Прозрачный контроль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024128" y="4325112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руководитель видит переписки, заявки, рекламу и причины отказов</a:t>
            </a:r>
            <a:endParaRPr lang="en-US" sz="940" dirty="0"/>
          </a:p>
        </p:txBody>
      </p:sp>
      <p:sp>
        <p:nvSpPr>
          <p:cNvPr id="23" name="Shape 20"/>
          <p:cNvSpPr/>
          <p:nvPr/>
        </p:nvSpPr>
        <p:spPr>
          <a:xfrm>
            <a:off x="6099048" y="3813048"/>
            <a:ext cx="4754880" cy="868680"/>
          </a:xfrm>
          <a:prstGeom prst="roundRect">
            <a:avLst>
              <a:gd name="adj" fmla="val 12632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16D8FF">
                <a:alpha val="42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208776" y="3941064"/>
            <a:ext cx="54864" cy="612648"/>
          </a:xfrm>
          <a:prstGeom prst="rect">
            <a:avLst/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373368" y="3977640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Постепенное внедрение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6373368" y="4325112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можно начать с одного процесса и масштабировать систему</a:t>
            </a:r>
            <a:endParaRPr lang="en-US" sz="940" dirty="0"/>
          </a:p>
        </p:txBody>
      </p:sp>
      <p:sp>
        <p:nvSpPr>
          <p:cNvPr id="27" name="Text 24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etailed_futuristic_cyber_tech_control_room_scen_batch_1.png">    </p:cNvPr>
          <p:cNvPicPr>
            <a:picLocks noChangeAspect="1"/>
          </p:cNvPicPr>
          <p:nvPr/>
        </p:nvPicPr>
        <p:blipFill>
          <a:blip r:embed="rId1"/>
          <a:srcRect l="8000" r="-80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rgbClr val="050B18">
              <a:alpha val="94000"/>
            </a:srgbClr>
          </a:solidFill>
          <a:ln w="12700">
            <a:solidFill>
              <a:srgbClr val="050B1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1170432"/>
            <a:ext cx="51663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Начните автоматизацию бизнеса с консультации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676656" y="2487168"/>
            <a:ext cx="49377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5C5D9"/>
                </a:solidFill>
              </a:rPr>
              <a:t>На первой встрече определим, какие процессы можно автоматизировать, где теряются заявки и с какого продукта лучше начать.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749808" y="3758184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90956" y="3792931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1</a:t>
            </a:r>
            <a:endParaRPr lang="en-US" sz="570" dirty="0"/>
          </a:p>
        </p:txBody>
      </p:sp>
      <p:sp>
        <p:nvSpPr>
          <p:cNvPr id="14" name="Text 11"/>
          <p:cNvSpPr/>
          <p:nvPr/>
        </p:nvSpPr>
        <p:spPr>
          <a:xfrm>
            <a:off x="1060704" y="3730752"/>
            <a:ext cx="33832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найдём точки потери клиентов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749808" y="4215384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90956" y="4250131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2</a:t>
            </a:r>
            <a:endParaRPr lang="en-US" sz="570" dirty="0"/>
          </a:p>
        </p:txBody>
      </p:sp>
      <p:sp>
        <p:nvSpPr>
          <p:cNvPr id="17" name="Text 14"/>
          <p:cNvSpPr/>
          <p:nvPr/>
        </p:nvSpPr>
        <p:spPr>
          <a:xfrm>
            <a:off x="1060704" y="4187952"/>
            <a:ext cx="41605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покажем, какие задачи можно передать ИИ</a:t>
            </a:r>
            <a:endParaRPr lang="en-US" sz="1280" dirty="0"/>
          </a:p>
        </p:txBody>
      </p:sp>
      <p:sp>
        <p:nvSpPr>
          <p:cNvPr id="18" name="Shape 15"/>
          <p:cNvSpPr/>
          <p:nvPr/>
        </p:nvSpPr>
        <p:spPr>
          <a:xfrm>
            <a:off x="749808" y="4672584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0956" y="4707331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3</a:t>
            </a:r>
            <a:endParaRPr lang="en-US" sz="570" dirty="0"/>
          </a:p>
        </p:txBody>
      </p:sp>
      <p:sp>
        <p:nvSpPr>
          <p:cNvPr id="20" name="Text 17"/>
          <p:cNvSpPr/>
          <p:nvPr/>
        </p:nvSpPr>
        <p:spPr>
          <a:xfrm>
            <a:off x="1060704" y="4645152"/>
            <a:ext cx="37490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подберём первый этап внедрения</a:t>
            </a:r>
            <a:endParaRPr lang="en-US" sz="1280" dirty="0"/>
          </a:p>
        </p:txBody>
      </p:sp>
      <p:sp>
        <p:nvSpPr>
          <p:cNvPr id="21" name="Shape 18"/>
          <p:cNvSpPr/>
          <p:nvPr/>
        </p:nvSpPr>
        <p:spPr>
          <a:xfrm>
            <a:off x="713232" y="5413248"/>
            <a:ext cx="2651760" cy="530352"/>
          </a:xfrm>
          <a:prstGeom prst="roundRect">
            <a:avLst>
              <a:gd name="adj" fmla="val 22414"/>
            </a:avLst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96112" y="5582412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50B18"/>
                </a:solidFill>
              </a:rPr>
              <a:t>Получить консультацию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713232" y="6089904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B5C5D9"/>
                </a:solidFill>
              </a:rPr>
              <a:t>jubix.ru</a:t>
            </a:r>
            <a:endParaRPr lang="en-US" sz="8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angle_cinematic_photorealistic_cgi_like_c_batch_5.png">    </p:cNvPr>
          <p:cNvPicPr>
            <a:picLocks noChangeAspect="1"/>
          </p:cNvPicPr>
          <p:nvPr/>
        </p:nvPicPr>
        <p:blipFill>
          <a:blip r:embed="rId1"/>
          <a:srcRect l="0" r="-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7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640080" y="822960"/>
            <a:ext cx="1819656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909828"/>
            <a:ext cx="158191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Проблема бизнеса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40080" y="1307592"/>
            <a:ext cx="493776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Много подрядчиков. Мало контроля.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40080" y="2523744"/>
            <a:ext cx="493776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Сайт, соцсети, реклама, CRM, монтаж роликов, отчёты и обработка заявок часто живут отдельно. В итоге теряются обращения, бюджет и время.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749808" y="3822192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0956" y="3856939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1</a:t>
            </a:r>
            <a:endParaRPr lang="en-US" sz="570" dirty="0"/>
          </a:p>
        </p:txBody>
      </p:sp>
      <p:sp>
        <p:nvSpPr>
          <p:cNvPr id="15" name="Text 12"/>
          <p:cNvSpPr/>
          <p:nvPr/>
        </p:nvSpPr>
        <p:spPr>
          <a:xfrm>
            <a:off x="1060704" y="3794760"/>
            <a:ext cx="28346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заявки остаются без ответа</a:t>
            </a:r>
            <a:endParaRPr lang="en-US" sz="1280" dirty="0"/>
          </a:p>
        </p:txBody>
      </p:sp>
      <p:sp>
        <p:nvSpPr>
          <p:cNvPr id="16" name="Shape 13"/>
          <p:cNvSpPr/>
          <p:nvPr/>
        </p:nvSpPr>
        <p:spPr>
          <a:xfrm>
            <a:off x="749808" y="4297680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90956" y="4332427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2</a:t>
            </a:r>
            <a:endParaRPr lang="en-US" sz="570" dirty="0"/>
          </a:p>
        </p:txBody>
      </p:sp>
      <p:sp>
        <p:nvSpPr>
          <p:cNvPr id="18" name="Text 15"/>
          <p:cNvSpPr/>
          <p:nvPr/>
        </p:nvSpPr>
        <p:spPr>
          <a:xfrm>
            <a:off x="1060704" y="4270248"/>
            <a:ext cx="36576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реклама не показывает реальную отдачу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749808" y="4773168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90956" y="4807915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3</a:t>
            </a:r>
            <a:endParaRPr lang="en-US" sz="570" dirty="0"/>
          </a:p>
        </p:txBody>
      </p:sp>
      <p:sp>
        <p:nvSpPr>
          <p:cNvPr id="21" name="Text 18"/>
          <p:cNvSpPr/>
          <p:nvPr/>
        </p:nvSpPr>
        <p:spPr>
          <a:xfrm>
            <a:off x="1060704" y="4745736"/>
            <a:ext cx="37033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руководитель не видит полную картину</a:t>
            </a:r>
            <a:endParaRPr lang="en-US" sz="1280" dirty="0"/>
          </a:p>
        </p:txBody>
      </p:sp>
      <p:sp>
        <p:nvSpPr>
          <p:cNvPr id="22" name="Shape 19"/>
          <p:cNvSpPr/>
          <p:nvPr/>
        </p:nvSpPr>
        <p:spPr>
          <a:xfrm>
            <a:off x="749808" y="5248656"/>
            <a:ext cx="201168" cy="201168"/>
          </a:xfrm>
          <a:prstGeom prst="ellipse">
            <a:avLst/>
          </a:prstGeom>
          <a:solidFill>
            <a:srgbClr val="D5A954">
              <a:alpha val="90000"/>
            </a:srgbClr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90956" y="5283403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4</a:t>
            </a:r>
            <a:endParaRPr lang="en-US" sz="570" dirty="0"/>
          </a:p>
        </p:txBody>
      </p:sp>
      <p:sp>
        <p:nvSpPr>
          <p:cNvPr id="24" name="Text 21"/>
          <p:cNvSpPr/>
          <p:nvPr/>
        </p:nvSpPr>
        <p:spPr>
          <a:xfrm>
            <a:off x="1060704" y="5221224"/>
            <a:ext cx="42519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команда тратит часы на повторяющиеся задачи</a:t>
            </a:r>
            <a:endParaRPr lang="en-US" sz="1280" dirty="0"/>
          </a:p>
        </p:txBody>
      </p:sp>
      <p:sp>
        <p:nvSpPr>
          <p:cNvPr id="25" name="Text 22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detail_futuristic_3d_isometric_tech_dashboa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621792" y="749808"/>
            <a:ext cx="1901952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0664" y="836676"/>
            <a:ext cx="16642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Решение JU BIX AI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21792" y="1234440"/>
            <a:ext cx="466344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Бизнес в одной программе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21792" y="2450592"/>
            <a:ext cx="466344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Мы объединяем коммуникации, клиентов, записи, продажи, рекламу и аналитику в единую систему, которую можно адаптировать под конкретную сферу.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13232" y="4590288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6D8FF"/>
                </a:solidFill>
              </a:rPr>
              <a:t>24/7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13232" y="4992624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B5C5D9"/>
                </a:solidFill>
              </a:rPr>
              <a:t>обработка обращений</a:t>
            </a:r>
            <a:endParaRPr lang="en-US" sz="840" dirty="0"/>
          </a:p>
        </p:txBody>
      </p:sp>
      <p:sp>
        <p:nvSpPr>
          <p:cNvPr id="15" name="Text 12"/>
          <p:cNvSpPr/>
          <p:nvPr/>
        </p:nvSpPr>
        <p:spPr>
          <a:xfrm>
            <a:off x="2423160" y="4590288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6D8FF"/>
                </a:solidFill>
              </a:rPr>
              <a:t>1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2423160" y="4992624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B5C5D9"/>
                </a:solidFill>
              </a:rPr>
              <a:t>единое рабочее пространство</a:t>
            </a:r>
            <a:endParaRPr lang="en-US" sz="840" dirty="0"/>
          </a:p>
        </p:txBody>
      </p:sp>
      <p:sp>
        <p:nvSpPr>
          <p:cNvPr id="17" name="Text 14"/>
          <p:cNvSpPr/>
          <p:nvPr/>
        </p:nvSpPr>
        <p:spPr>
          <a:xfrm>
            <a:off x="4434840" y="4590288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6D8FF"/>
                </a:solidFill>
              </a:rPr>
              <a:t>ИИ + CRM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4434840" y="4992624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B5C5D9"/>
                </a:solidFill>
              </a:rPr>
              <a:t>автоматизация и контроль</a:t>
            </a:r>
            <a:endParaRPr lang="en-US" sz="840" dirty="0"/>
          </a:p>
        </p:txBody>
      </p:sp>
      <p:sp>
        <p:nvSpPr>
          <p:cNvPr id="19" name="Text 16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sleek_futuristic_infographic_concept_art_scen_batch_7.png">    </p:cNvPr>
          <p:cNvPicPr>
            <a:picLocks noChangeAspect="1"/>
          </p:cNvPicPr>
          <p:nvPr/>
        </p:nvPicPr>
        <p:blipFill>
          <a:blip r:embed="rId1"/>
          <a:srcRect l="0" r="-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6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603504" y="786384"/>
            <a:ext cx="14630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22376" y="873252"/>
            <a:ext cx="12252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Продукты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03504" y="1271016"/>
            <a:ext cx="507492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Экосистема JU BIX AI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03504" y="2487168"/>
            <a:ext cx="507492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Собственные решения для ежедневной работы с клиентами, продажами, маркетингом и аналитикой.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58368" y="3182112"/>
            <a:ext cx="352044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16D8FF">
                <a:alpha val="42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68096" y="3310128"/>
            <a:ext cx="54864" cy="438912"/>
          </a:xfrm>
          <a:prstGeom prst="rect">
            <a:avLst/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32688" y="3346704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ИИ-администратор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932688" y="3694176"/>
            <a:ext cx="310896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Отвечает, консультирует, записывает и напоминает клиентам.</a:t>
            </a:r>
            <a:endParaRPr lang="en-US" sz="940" dirty="0"/>
          </a:p>
        </p:txBody>
      </p:sp>
      <p:sp>
        <p:nvSpPr>
          <p:cNvPr id="17" name="Shape 14"/>
          <p:cNvSpPr/>
          <p:nvPr/>
        </p:nvSpPr>
        <p:spPr>
          <a:xfrm>
            <a:off x="658368" y="4005072"/>
            <a:ext cx="352044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8A4DFF">
                <a:alpha val="42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68096" y="4133088"/>
            <a:ext cx="54864" cy="438912"/>
          </a:xfrm>
          <a:prstGeom prst="rect">
            <a:avLst/>
          </a:prstGeom>
          <a:solidFill>
            <a:srgbClr val="8A4DFF"/>
          </a:solidFill>
          <a:ln w="12700">
            <a:solidFill>
              <a:srgbClr val="8A4DF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2688" y="4169664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ИИ-агенты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932688" y="4517136"/>
            <a:ext cx="310896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Цифровые помощники для продаж, поддержки и маркетинга.</a:t>
            </a:r>
            <a:endParaRPr lang="en-US" sz="940" dirty="0"/>
          </a:p>
        </p:txBody>
      </p:sp>
      <p:sp>
        <p:nvSpPr>
          <p:cNvPr id="21" name="Shape 18"/>
          <p:cNvSpPr/>
          <p:nvPr/>
        </p:nvSpPr>
        <p:spPr>
          <a:xfrm>
            <a:off x="658368" y="4828032"/>
            <a:ext cx="352044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D5A954">
                <a:alpha val="42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68096" y="4956048"/>
            <a:ext cx="54864" cy="438912"/>
          </a:xfrm>
          <a:prstGeom prst="rect">
            <a:avLst/>
          </a:prstGeom>
          <a:solidFill>
            <a:srgbClr val="D5A954"/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32688" y="4992624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JU BIX CRM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932688" y="5340096"/>
            <a:ext cx="310896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Клиенты, заявки, записи, переписки и этапы продаж.</a:t>
            </a:r>
            <a:endParaRPr lang="en-US" sz="940" dirty="0"/>
          </a:p>
        </p:txBody>
      </p:sp>
      <p:sp>
        <p:nvSpPr>
          <p:cNvPr id="25" name="Shape 22"/>
          <p:cNvSpPr/>
          <p:nvPr/>
        </p:nvSpPr>
        <p:spPr>
          <a:xfrm>
            <a:off x="4407408" y="4005072"/>
            <a:ext cx="356616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16D8FF">
                <a:alpha val="4200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517136" y="4133088"/>
            <a:ext cx="54864" cy="438912"/>
          </a:xfrm>
          <a:prstGeom prst="rect">
            <a:avLst/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681728" y="4169664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Агент продаж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4681728" y="4517136"/>
            <a:ext cx="315468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Ведёт клиента от первого вопроса до заявки или покупки.</a:t>
            </a:r>
            <a:endParaRPr lang="en-US" sz="940" dirty="0"/>
          </a:p>
        </p:txBody>
      </p:sp>
      <p:sp>
        <p:nvSpPr>
          <p:cNvPr id="29" name="Shape 26"/>
          <p:cNvSpPr/>
          <p:nvPr/>
        </p:nvSpPr>
        <p:spPr>
          <a:xfrm>
            <a:off x="4407408" y="4828032"/>
            <a:ext cx="356616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8A4DFF">
                <a:alpha val="42000"/>
              </a:srgbClr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517136" y="4956048"/>
            <a:ext cx="54864" cy="438912"/>
          </a:xfrm>
          <a:prstGeom prst="rect">
            <a:avLst/>
          </a:prstGeom>
          <a:solidFill>
            <a:srgbClr val="8A4DFF"/>
          </a:solidFill>
          <a:ln w="12700">
            <a:solidFill>
              <a:srgbClr val="8A4DFF">
                <a:alpha val="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681728" y="4992624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Автоматизация маркетинга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4681728" y="5340096"/>
            <a:ext cx="315468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Контент, рекламные источники, повторные касания и отчёты.</a:t>
            </a:r>
            <a:endParaRPr lang="en-US" sz="940" dirty="0"/>
          </a:p>
        </p:txBody>
      </p:sp>
      <p:sp>
        <p:nvSpPr>
          <p:cNvPr id="33" name="Text 30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terior_scene_of_a_futuristic_l_batch_4.png">    </p:cNvPr>
          <p:cNvPicPr>
            <a:picLocks noChangeAspect="1"/>
          </p:cNvPicPr>
          <p:nvPr/>
        </p:nvPicPr>
        <p:blipFill>
          <a:blip r:embed="rId1"/>
          <a:srcRect l="5000" r="-50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594360" y="786384"/>
            <a:ext cx="1819656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873252"/>
            <a:ext cx="158191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ИИ-администратор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594360" y="1271016"/>
            <a:ext cx="489204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Клиенту отвечают сразу — даже ночью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594360" y="2487168"/>
            <a:ext cx="489204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Цифровой администратор консультирует, уточняет потребности, помогает выбрать услугу, записывает и передаёт сложные вопросы сотруднику.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21792" y="3529584"/>
            <a:ext cx="1874520" cy="0"/>
          </a:xfrm>
          <a:prstGeom prst="line">
            <a:avLst/>
          </a:prstGeom>
          <a:noFill/>
          <a:ln w="15240">
            <a:solidFill>
              <a:srgbClr val="D5A954">
                <a:alpha val="8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85800" y="3886200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26948" y="3920947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1</a:t>
            </a:r>
            <a:endParaRPr lang="en-US" sz="570" dirty="0"/>
          </a:p>
        </p:txBody>
      </p:sp>
      <p:sp>
        <p:nvSpPr>
          <p:cNvPr id="16" name="Text 13"/>
          <p:cNvSpPr/>
          <p:nvPr/>
        </p:nvSpPr>
        <p:spPr>
          <a:xfrm>
            <a:off x="996696" y="3858768"/>
            <a:ext cx="3200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ответы на частые вопросы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685800" y="4343400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6948" y="4378147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2</a:t>
            </a:r>
            <a:endParaRPr lang="en-US" sz="570" dirty="0"/>
          </a:p>
        </p:txBody>
      </p:sp>
      <p:sp>
        <p:nvSpPr>
          <p:cNvPr id="19" name="Text 16"/>
          <p:cNvSpPr/>
          <p:nvPr/>
        </p:nvSpPr>
        <p:spPr>
          <a:xfrm>
            <a:off x="996696" y="4315968"/>
            <a:ext cx="36576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запись, перенос и отмена визитов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85800" y="4800600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26948" y="4835347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3</a:t>
            </a:r>
            <a:endParaRPr lang="en-US" sz="570" dirty="0"/>
          </a:p>
        </p:txBody>
      </p:sp>
      <p:sp>
        <p:nvSpPr>
          <p:cNvPr id="22" name="Text 19"/>
          <p:cNvSpPr/>
          <p:nvPr/>
        </p:nvSpPr>
        <p:spPr>
          <a:xfrm>
            <a:off x="996696" y="4773168"/>
            <a:ext cx="36576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напоминания и повторные касания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685800" y="5257800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6948" y="5292547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4</a:t>
            </a:r>
            <a:endParaRPr lang="en-US" sz="570" dirty="0"/>
          </a:p>
        </p:txBody>
      </p:sp>
      <p:sp>
        <p:nvSpPr>
          <p:cNvPr id="25" name="Text 22"/>
          <p:cNvSpPr/>
          <p:nvPr/>
        </p:nvSpPr>
        <p:spPr>
          <a:xfrm>
            <a:off x="996696" y="5230368"/>
            <a:ext cx="38404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эскалация нестандартных ситуаций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high_tech_office_command_room_scene_batch_2.png">    </p:cNvPr>
          <p:cNvPicPr>
            <a:picLocks noChangeAspect="1"/>
          </p:cNvPicPr>
          <p:nvPr/>
        </p:nvPicPr>
        <p:blipFill>
          <a:blip r:embed="rId1"/>
          <a:srcRect l="8000" r="-80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3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621792" y="786384"/>
            <a:ext cx="14630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0664" y="873252"/>
            <a:ext cx="12252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JU BIX CRM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21792" y="1271016"/>
            <a:ext cx="493776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Клиенты, заявки и продажи — под контролем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21792" y="2487168"/>
            <a:ext cx="493776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Система сохраняет историю переписок, статусы, записи, действия сотрудников и результаты работы ИИ-агентов.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85800" y="3364992"/>
            <a:ext cx="452628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16D8FF">
                <a:alpha val="42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95528" y="3493008"/>
            <a:ext cx="54864" cy="438912"/>
          </a:xfrm>
          <a:prstGeom prst="rect">
            <a:avLst/>
          </a:prstGeom>
          <a:solidFill>
            <a:srgbClr val="16D8FF"/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60120" y="352958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История клиента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960120" y="3877056"/>
            <a:ext cx="41148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переписка, заявки, записи, комментарии</a:t>
            </a:r>
            <a:endParaRPr lang="en-US" sz="940" dirty="0"/>
          </a:p>
        </p:txBody>
      </p:sp>
      <p:sp>
        <p:nvSpPr>
          <p:cNvPr id="17" name="Shape 14"/>
          <p:cNvSpPr/>
          <p:nvPr/>
        </p:nvSpPr>
        <p:spPr>
          <a:xfrm>
            <a:off x="685800" y="4233672"/>
            <a:ext cx="452628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D5A954">
                <a:alpha val="42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95528" y="4361688"/>
            <a:ext cx="54864" cy="438912"/>
          </a:xfrm>
          <a:prstGeom prst="rect">
            <a:avLst/>
          </a:prstGeom>
          <a:solidFill>
            <a:srgbClr val="D5A954"/>
          </a:solidFill>
          <a:ln w="12700">
            <a:solidFill>
              <a:srgbClr val="D5A954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60120" y="439826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Воронка продаж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960120" y="4745736"/>
            <a:ext cx="41148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этапы, статусы, задачи и причины отказов</a:t>
            </a:r>
            <a:endParaRPr lang="en-US" sz="940" dirty="0"/>
          </a:p>
        </p:txBody>
      </p:sp>
      <p:sp>
        <p:nvSpPr>
          <p:cNvPr id="21" name="Shape 18"/>
          <p:cNvSpPr/>
          <p:nvPr/>
        </p:nvSpPr>
        <p:spPr>
          <a:xfrm>
            <a:off x="685800" y="5102352"/>
            <a:ext cx="4526280" cy="694944"/>
          </a:xfrm>
          <a:prstGeom prst="roundRect">
            <a:avLst>
              <a:gd name="adj" fmla="val 15789"/>
            </a:avLst>
          </a:prstGeom>
          <a:solidFill>
            <a:srgbClr val="09162A">
              <a:alpha val="94000"/>
            </a:srgbClr>
          </a:solidFill>
          <a:ln w="11430">
            <a:solidFill>
              <a:srgbClr val="8A4DFF">
                <a:alpha val="42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95528" y="5230368"/>
            <a:ext cx="54864" cy="438912"/>
          </a:xfrm>
          <a:prstGeom prst="rect">
            <a:avLst/>
          </a:prstGeom>
          <a:solidFill>
            <a:srgbClr val="8A4DFF"/>
          </a:solidFill>
          <a:ln w="12700">
            <a:solidFill>
              <a:srgbClr val="8A4DFF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60120" y="526694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</a:rPr>
              <a:t>Работа команды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960120" y="5614416"/>
            <a:ext cx="41148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5C5D9"/>
                </a:solidFill>
              </a:rPr>
              <a:t>контроль действий сотрудников и ИИ-агентов</a:t>
            </a:r>
            <a:endParaRPr lang="en-US" sz="940" dirty="0"/>
          </a:p>
        </p:txBody>
      </p:sp>
      <p:sp>
        <p:nvSpPr>
          <p:cNvPr id="25" name="Text 22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angle_cinematic_photorealistic_cgi_like_c_batch_5.png">    </p:cNvPr>
          <p:cNvPicPr>
            <a:picLocks noChangeAspect="1"/>
          </p:cNvPicPr>
          <p:nvPr/>
        </p:nvPicPr>
        <p:blipFill>
          <a:blip r:embed="rId1"/>
          <a:srcRect l="0" r="-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603504" y="786384"/>
            <a:ext cx="14630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22376" y="873252"/>
            <a:ext cx="12252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Аналитика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03504" y="1271016"/>
            <a:ext cx="480060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Понятно, куда уходят деньги на рекламу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03504" y="2487168"/>
            <a:ext cx="480060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Система показывает источники заявок, конверсию в продажи, причины отказов и точки, где бизнес теряет клиентов.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68096" y="3611880"/>
            <a:ext cx="1554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D8FF"/>
                </a:solidFill>
              </a:rPr>
              <a:t>Прозрачность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68096" y="3913632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B5C5D9"/>
                </a:solidFill>
              </a:rPr>
              <a:t>от рекламы до повторной продажи</a:t>
            </a:r>
            <a:endParaRPr lang="en-US" sz="870" dirty="0"/>
          </a:p>
        </p:txBody>
      </p:sp>
      <p:sp>
        <p:nvSpPr>
          <p:cNvPr id="15" name="Shape 12"/>
          <p:cNvSpPr/>
          <p:nvPr/>
        </p:nvSpPr>
        <p:spPr>
          <a:xfrm>
            <a:off x="2377440" y="3447288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418588" y="3482035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1</a:t>
            </a:r>
            <a:endParaRPr lang="en-US" sz="570" dirty="0"/>
          </a:p>
        </p:txBody>
      </p:sp>
      <p:sp>
        <p:nvSpPr>
          <p:cNvPr id="17" name="Text 14"/>
          <p:cNvSpPr/>
          <p:nvPr/>
        </p:nvSpPr>
        <p:spPr>
          <a:xfrm>
            <a:off x="2688336" y="3419856"/>
            <a:ext cx="29260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источники обращений</a:t>
            </a:r>
            <a:endParaRPr lang="en-US" sz="1280" dirty="0"/>
          </a:p>
        </p:txBody>
      </p:sp>
      <p:sp>
        <p:nvSpPr>
          <p:cNvPr id="18" name="Shape 15"/>
          <p:cNvSpPr/>
          <p:nvPr/>
        </p:nvSpPr>
        <p:spPr>
          <a:xfrm>
            <a:off x="2377440" y="3913632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418588" y="3948379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2</a:t>
            </a:r>
            <a:endParaRPr lang="en-US" sz="570" dirty="0"/>
          </a:p>
        </p:txBody>
      </p:sp>
      <p:sp>
        <p:nvSpPr>
          <p:cNvPr id="20" name="Text 17"/>
          <p:cNvSpPr/>
          <p:nvPr/>
        </p:nvSpPr>
        <p:spPr>
          <a:xfrm>
            <a:off x="2688336" y="3886200"/>
            <a:ext cx="3520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эффективность рекламных каналов</a:t>
            </a:r>
            <a:endParaRPr lang="en-US" sz="1280" dirty="0"/>
          </a:p>
        </p:txBody>
      </p:sp>
      <p:sp>
        <p:nvSpPr>
          <p:cNvPr id="21" name="Shape 18"/>
          <p:cNvSpPr/>
          <p:nvPr/>
        </p:nvSpPr>
        <p:spPr>
          <a:xfrm>
            <a:off x="2377440" y="4379976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2418588" y="4414723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3</a:t>
            </a:r>
            <a:endParaRPr lang="en-US" sz="570" dirty="0"/>
          </a:p>
        </p:txBody>
      </p:sp>
      <p:sp>
        <p:nvSpPr>
          <p:cNvPr id="23" name="Text 20"/>
          <p:cNvSpPr/>
          <p:nvPr/>
        </p:nvSpPr>
        <p:spPr>
          <a:xfrm>
            <a:off x="2688336" y="4352544"/>
            <a:ext cx="3520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этапы, где клиент отказывается</a:t>
            </a:r>
            <a:endParaRPr lang="en-US" sz="1280" dirty="0"/>
          </a:p>
        </p:txBody>
      </p:sp>
      <p:sp>
        <p:nvSpPr>
          <p:cNvPr id="24" name="Shape 21"/>
          <p:cNvSpPr/>
          <p:nvPr/>
        </p:nvSpPr>
        <p:spPr>
          <a:xfrm>
            <a:off x="2377440" y="4846320"/>
            <a:ext cx="201168" cy="201168"/>
          </a:xfrm>
          <a:prstGeom prst="ellipse">
            <a:avLst/>
          </a:prstGeom>
          <a:solidFill>
            <a:srgbClr val="16D8FF">
              <a:alpha val="90000"/>
            </a:srgbClr>
          </a:solidFill>
          <a:ln w="12700">
            <a:solidFill>
              <a:srgbClr val="16D8FF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2418588" y="4881067"/>
            <a:ext cx="11887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70" b="1" dirty="0">
                <a:solidFill>
                  <a:srgbClr val="050B18"/>
                </a:solidFill>
              </a:rPr>
              <a:t>4</a:t>
            </a:r>
            <a:endParaRPr lang="en-US" sz="570" dirty="0"/>
          </a:p>
        </p:txBody>
      </p:sp>
      <p:sp>
        <p:nvSpPr>
          <p:cNvPr id="26" name="Text 23"/>
          <p:cNvSpPr/>
          <p:nvPr/>
        </p:nvSpPr>
        <p:spPr>
          <a:xfrm>
            <a:off x="2688336" y="4818888"/>
            <a:ext cx="37947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F4FBFF"/>
                </a:solidFill>
              </a:rPr>
              <a:t>повторные продажи и возврат клиентов</a:t>
            </a:r>
            <a:endParaRPr lang="en-US" sz="1280" dirty="0"/>
          </a:p>
        </p:txBody>
      </p:sp>
      <p:sp>
        <p:nvSpPr>
          <p:cNvPr id="27" name="Text 24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3d_isometric_illustrative_tech_style_scene_batch_6.png">    </p:cNvPr>
          <p:cNvPicPr>
            <a:picLocks noChangeAspect="1"/>
          </p:cNvPicPr>
          <p:nvPr/>
        </p:nvPicPr>
        <p:blipFill>
          <a:blip r:embed="rId1"/>
          <a:srcRect l="0" r="-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Text 6"/>
          <p:cNvSpPr/>
          <p:nvPr/>
        </p:nvSpPr>
        <p:spPr>
          <a:xfrm>
            <a:off x="658368" y="960120"/>
            <a:ext cx="6766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От первого сообщения до повторной продажи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676656" y="1581912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B5C5D9"/>
                </a:solidFill>
              </a:rPr>
              <a:t>Сценарии ИИ помогают вести клиента по понятному пути: вопрос → консультация → заявка → запись → напоминание → повторное обращение.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5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sleek_futuristic_infographic_concept_art_scen_batch_7.png">    </p:cNvPr>
          <p:cNvPicPr>
            <a:picLocks noChangeAspect="1"/>
          </p:cNvPicPr>
          <p:nvPr/>
        </p:nvPicPr>
        <p:blipFill>
          <a:blip r:embed="rId1"/>
          <a:srcRect l="4000" r="-405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9217152" y="347472"/>
            <a:ext cx="566928" cy="566928"/>
          </a:xfrm>
          <a:prstGeom prst="roundRect">
            <a:avLst>
              <a:gd name="adj" fmla="val 12903"/>
            </a:avLst>
          </a:prstGeom>
          <a:solidFill>
            <a:srgbClr val="16D8FF">
              <a:alpha val="94000"/>
            </a:srgbClr>
          </a:solidFill>
          <a:ln w="12700">
            <a:solidFill>
              <a:srgbClr val="16D8FF">
                <a:alpha val="5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326880" y="429768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0616" y="594360"/>
            <a:ext cx="16459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0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912096" y="43891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 BIX AI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921240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" dirty="0">
                <a:solidFill>
                  <a:srgbClr val="B5C5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BUSINESS ECOSYSTEM</a:t>
            </a:r>
            <a:endParaRPr lang="en-US" sz="520" dirty="0"/>
          </a:p>
        </p:txBody>
      </p:sp>
      <p:sp>
        <p:nvSpPr>
          <p:cNvPr id="9" name="Shape 6"/>
          <p:cNvSpPr/>
          <p:nvPr/>
        </p:nvSpPr>
        <p:spPr>
          <a:xfrm>
            <a:off x="0" y="0"/>
            <a:ext cx="5212080" cy="6858000"/>
          </a:xfrm>
          <a:prstGeom prst="rect">
            <a:avLst/>
          </a:prstGeom>
          <a:solidFill>
            <a:srgbClr val="050B18">
              <a:alpha val="90000"/>
            </a:srgbClr>
          </a:solidFill>
          <a:ln w="12700">
            <a:solidFill>
              <a:srgbClr val="050B18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85216" y="786384"/>
            <a:ext cx="1984248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04088" y="873252"/>
            <a:ext cx="1746504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Отраслевые решения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585216" y="1271016"/>
            <a:ext cx="420624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4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Настраиваем под сферу бизнеса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585216" y="2487168"/>
            <a:ext cx="4206240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B5C5D9"/>
                </a:solidFill>
              </a:rPr>
              <a:t>Сценарии, CRM, база знаний и автоматизации адаптируются под реальные процессы компании.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58368" y="3767328"/>
            <a:ext cx="16916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7240" y="3854196"/>
            <a:ext cx="14538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Салоны красоты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2624328" y="3767328"/>
            <a:ext cx="1691640" cy="310896"/>
          </a:xfrm>
          <a:prstGeom prst="roundRect">
            <a:avLst>
              <a:gd name="adj" fmla="val 32353"/>
            </a:avLst>
          </a:prstGeom>
          <a:solidFill>
            <a:srgbClr val="D5A954">
              <a:alpha val="18000"/>
            </a:srgbClr>
          </a:solidFill>
          <a:ln w="8890">
            <a:solidFill>
              <a:srgbClr val="D5A954">
                <a:alpha val="9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43200" y="3854196"/>
            <a:ext cx="14538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Стоматологии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658368" y="4315968"/>
            <a:ext cx="16916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77240" y="4402836"/>
            <a:ext cx="14538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Клиники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2624328" y="4315968"/>
            <a:ext cx="1691640" cy="310896"/>
          </a:xfrm>
          <a:prstGeom prst="roundRect">
            <a:avLst>
              <a:gd name="adj" fmla="val 32353"/>
            </a:avLst>
          </a:prstGeom>
          <a:solidFill>
            <a:srgbClr val="D5A954">
              <a:alpha val="18000"/>
            </a:srgbClr>
          </a:solidFill>
          <a:ln w="8890">
            <a:solidFill>
              <a:srgbClr val="D5A954">
                <a:alpha val="9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2743200" y="4402836"/>
            <a:ext cx="14538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Учебные центры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658368" y="4864608"/>
            <a:ext cx="1691640" cy="310896"/>
          </a:xfrm>
          <a:prstGeom prst="roundRect">
            <a:avLst>
              <a:gd name="adj" fmla="val 32353"/>
            </a:avLst>
          </a:prstGeom>
          <a:solidFill>
            <a:srgbClr val="16D8FF">
              <a:alpha val="18000"/>
            </a:srgbClr>
          </a:solidFill>
          <a:ln w="8890">
            <a:solidFill>
              <a:srgbClr val="16D8FF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77240" y="4951476"/>
            <a:ext cx="14538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Туризм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2624328" y="4864608"/>
            <a:ext cx="1691640" cy="310896"/>
          </a:xfrm>
          <a:prstGeom prst="roundRect">
            <a:avLst>
              <a:gd name="adj" fmla="val 32353"/>
            </a:avLst>
          </a:prstGeom>
          <a:solidFill>
            <a:srgbClr val="D5A954">
              <a:alpha val="18000"/>
            </a:srgbClr>
          </a:solidFill>
          <a:ln w="8890">
            <a:solidFill>
              <a:srgbClr val="D5A954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2743200" y="4951476"/>
            <a:ext cx="1453896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4FBFF"/>
                </a:solidFill>
              </a:rPr>
              <a:t>Сервисные компании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9829800" y="6510528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890AD"/>
                </a:solidFill>
              </a:rPr>
              <a:t>jubix.ru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473952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5A7191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JU BIX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 BIX AI — искусственный интеллект и автоматизация для бизнеса</dc:title>
  <dc:subject>Презентация компании JU BIX AI для сайта</dc:subject>
  <dc:creator>JU BIX AI</dc:creator>
  <cp:lastModifiedBy>JU BIX AI</cp:lastModifiedBy>
  <cp:revision>1</cp:revision>
  <dcterms:created xsi:type="dcterms:W3CDTF">2026-07-26T13:48:34Z</dcterms:created>
  <dcterms:modified xsi:type="dcterms:W3CDTF">2026-07-26T13:48:34Z</dcterms:modified>
</cp:coreProperties>
</file>